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9" r:id="rId3"/>
    <p:sldId id="261" r:id="rId4"/>
    <p:sldId id="262" r:id="rId5"/>
    <p:sldId id="271" r:id="rId6"/>
    <p:sldId id="257" r:id="rId7"/>
    <p:sldId id="272" r:id="rId8"/>
    <p:sldId id="265" r:id="rId9"/>
    <p:sldId id="266" r:id="rId10"/>
    <p:sldId id="267" r:id="rId11"/>
    <p:sldId id="268" r:id="rId12"/>
    <p:sldId id="269" r:id="rId13"/>
    <p:sldId id="270" r:id="rId14"/>
    <p:sldId id="281" r:id="rId15"/>
    <p:sldId id="273" r:id="rId16"/>
    <p:sldId id="263" r:id="rId17"/>
    <p:sldId id="274" r:id="rId18"/>
    <p:sldId id="306" r:id="rId19"/>
    <p:sldId id="307" r:id="rId20"/>
    <p:sldId id="308" r:id="rId21"/>
    <p:sldId id="309" r:id="rId22"/>
    <p:sldId id="310" r:id="rId23"/>
    <p:sldId id="275" r:id="rId24"/>
    <p:sldId id="305" r:id="rId25"/>
    <p:sldId id="277" r:id="rId26"/>
    <p:sldId id="282" r:id="rId27"/>
    <p:sldId id="283" r:id="rId28"/>
    <p:sldId id="294" r:id="rId29"/>
    <p:sldId id="276" r:id="rId30"/>
    <p:sldId id="284" r:id="rId31"/>
    <p:sldId id="285" r:id="rId32"/>
    <p:sldId id="278" r:id="rId33"/>
    <p:sldId id="293" r:id="rId34"/>
    <p:sldId id="296" r:id="rId35"/>
    <p:sldId id="297" r:id="rId36"/>
    <p:sldId id="298" r:id="rId37"/>
    <p:sldId id="299" r:id="rId38"/>
    <p:sldId id="300" r:id="rId39"/>
    <p:sldId id="301" r:id="rId40"/>
    <p:sldId id="302" r:id="rId41"/>
    <p:sldId id="303" r:id="rId42"/>
    <p:sldId id="304" r:id="rId43"/>
    <p:sldId id="295" r:id="rId44"/>
    <p:sldId id="279" r:id="rId45"/>
    <p:sldId id="280" r:id="rId46"/>
    <p:sldId id="287" r:id="rId47"/>
    <p:sldId id="286" r:id="rId48"/>
    <p:sldId id="289" r:id="rId49"/>
    <p:sldId id="288" r:id="rId50"/>
    <p:sldId id="290" r:id="rId51"/>
    <p:sldId id="291" r:id="rId52"/>
    <p:sldId id="292" r:id="rId53"/>
    <p:sldId id="26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80D"/>
    <a:srgbClr val="00BCF2"/>
    <a:srgbClr val="D82C23"/>
    <a:srgbClr val="9D1B14"/>
    <a:srgbClr val="0FC6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82379" autoAdjust="0"/>
  </p:normalViewPr>
  <p:slideViewPr>
    <p:cSldViewPr snapToGrid="0">
      <p:cViewPr varScale="1">
        <p:scale>
          <a:sx n="49" d="100"/>
          <a:sy n="49" d="100"/>
        </p:scale>
        <p:origin x="60" y="63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2" d="100"/>
          <a:sy n="92" d="100"/>
        </p:scale>
        <p:origin x="28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C6707-AB3A-44D8-9391-75CD01074045}" type="datetimeFigureOut">
              <a:rPr lang="en-US" smtClean="0"/>
              <a:t>10/14/2014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6FDAA-CA34-4ED0-90C5-8EC79F50BD7A}" type="slidenum">
              <a:rPr lang="en-US" smtClean="0"/>
              <a:t>‹#›</a:t>
            </a:fld>
            <a:endParaRPr lang="en-US"/>
          </a:p>
        </p:txBody>
      </p:sp>
    </p:spTree>
    <p:extLst>
      <p:ext uri="{BB962C8B-B14F-4D97-AF65-F5344CB8AC3E}">
        <p14:creationId xmlns:p14="http://schemas.microsoft.com/office/powerpoint/2010/main" val="180402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Andrew Siemer, obstacle races, ranching, shooting, has 6 kids</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2</a:t>
            </a:fld>
            <a:endParaRPr lang="en-US"/>
          </a:p>
        </p:txBody>
      </p:sp>
    </p:spTree>
    <p:extLst>
      <p:ext uri="{BB962C8B-B14F-4D97-AF65-F5344CB8AC3E}">
        <p14:creationId xmlns:p14="http://schemas.microsoft.com/office/powerpoint/2010/main" val="16731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 many </a:t>
            </a:r>
            <a:r>
              <a:rPr lang="en-US" dirty="0" err="1" smtClean="0"/>
              <a:t>companys</a:t>
            </a:r>
            <a:r>
              <a:rPr lang="en-US" baseline="0" dirty="0" smtClean="0"/>
              <a:t> to a more virtualized environment.  Where the hardware and the software concerns are somewhat separated.  If hardware goes down, I can shift an image of a particular service somewhere else.  The headaches are less.  But you still have to manage the database, security, etc.  And as it turns out those things are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11</a:t>
            </a:fld>
            <a:endParaRPr lang="en-US"/>
          </a:p>
        </p:txBody>
      </p:sp>
    </p:spTree>
    <p:extLst>
      <p:ext uri="{BB962C8B-B14F-4D97-AF65-F5344CB8AC3E}">
        <p14:creationId xmlns:p14="http://schemas.microsoft.com/office/powerpoint/2010/main" val="3128027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eventually leads companies towards</a:t>
            </a:r>
            <a:r>
              <a:rPr lang="en-US" baseline="0" dirty="0" smtClean="0"/>
              <a:t> the cloud where many of the hard things are taken care of for you.  But what if you could have the convenience of Platform story in your own data center most of the time?  …and the ability to push that to the cloud when you need it?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12</a:t>
            </a:fld>
            <a:endParaRPr lang="en-US"/>
          </a:p>
        </p:txBody>
      </p:sp>
    </p:spTree>
    <p:extLst>
      <p:ext uri="{BB962C8B-B14F-4D97-AF65-F5344CB8AC3E}">
        <p14:creationId xmlns:p14="http://schemas.microsoft.com/office/powerpoint/2010/main" val="172931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stream ingestion,</a:t>
            </a:r>
            <a:r>
              <a:rPr lang="en-US" baseline="0" dirty="0" smtClean="0"/>
              <a:t> data stream processing, SSD, blob storage, table storage, queues, file storage, durable disk, local network , search, </a:t>
            </a:r>
            <a:r>
              <a:rPr lang="en-US" baseline="0" dirty="0" err="1" smtClean="0"/>
              <a:t>nosql</a:t>
            </a:r>
            <a:endParaRPr lang="en-US" baseline="0"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18</a:t>
            </a:fld>
            <a:endParaRPr lang="en-US"/>
          </a:p>
        </p:txBody>
      </p:sp>
    </p:spTree>
    <p:extLst>
      <p:ext uri="{BB962C8B-B14F-4D97-AF65-F5344CB8AC3E}">
        <p14:creationId xmlns:p14="http://schemas.microsoft.com/office/powerpoint/2010/main" val="411859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Kinesis</a:t>
            </a:r>
            <a:r>
              <a:rPr lang="en-US" baseline="0" dirty="0" smtClean="0"/>
              <a:t> and Event Hubs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19</a:t>
            </a:fld>
            <a:endParaRPr lang="en-US"/>
          </a:p>
        </p:txBody>
      </p:sp>
    </p:spTree>
    <p:extLst>
      <p:ext uri="{BB962C8B-B14F-4D97-AF65-F5344CB8AC3E}">
        <p14:creationId xmlns:p14="http://schemas.microsoft.com/office/powerpoint/2010/main" val="160058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Map Reduce, </a:t>
            </a:r>
            <a:r>
              <a:rPr lang="en-US" dirty="0" err="1" smtClean="0"/>
              <a:t>streaminsight</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20</a:t>
            </a:fld>
            <a:endParaRPr lang="en-US"/>
          </a:p>
        </p:txBody>
      </p:sp>
    </p:spTree>
    <p:extLst>
      <p:ext uri="{BB962C8B-B14F-4D97-AF65-F5344CB8AC3E}">
        <p14:creationId xmlns:p14="http://schemas.microsoft.com/office/powerpoint/2010/main" val="3518087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search, elastic search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21</a:t>
            </a:fld>
            <a:endParaRPr lang="en-US"/>
          </a:p>
        </p:txBody>
      </p:sp>
    </p:spTree>
    <p:extLst>
      <p:ext uri="{BB962C8B-B14F-4D97-AF65-F5344CB8AC3E}">
        <p14:creationId xmlns:p14="http://schemas.microsoft.com/office/powerpoint/2010/main" val="36280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DynamoDB</a:t>
            </a:r>
            <a:r>
              <a:rPr lang="en-US" dirty="0" smtClean="0"/>
              <a:t>, </a:t>
            </a:r>
            <a:r>
              <a:rPr lang="en-US" dirty="0" err="1" smtClean="0"/>
              <a:t>DocumentDB</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22</a:t>
            </a:fld>
            <a:endParaRPr lang="en-US"/>
          </a:p>
        </p:txBody>
      </p:sp>
    </p:spTree>
    <p:extLst>
      <p:ext uri="{BB962C8B-B14F-4D97-AF65-F5344CB8AC3E}">
        <p14:creationId xmlns:p14="http://schemas.microsoft.com/office/powerpoint/2010/main" val="170977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SES allows you to send lots of email.  It offers simple notifications around failures</a:t>
            </a:r>
            <a:r>
              <a:rPr lang="en-US" baseline="0" dirty="0" smtClean="0"/>
              <a:t> and the like.  But that is pretty much it.</a:t>
            </a:r>
          </a:p>
          <a:p>
            <a:r>
              <a:rPr lang="en-US" baseline="0" dirty="0" smtClean="0"/>
              <a:t>Azure doesn’t really have any built in tooling for sending email.  Instead it partnered with </a:t>
            </a:r>
            <a:r>
              <a:rPr lang="en-US" baseline="0" dirty="0" err="1" smtClean="0"/>
              <a:t>SendGrid</a:t>
            </a:r>
            <a:r>
              <a:rPr lang="en-US" baseline="0" dirty="0" smtClean="0"/>
              <a:t>.  Which has a rich set of features for sending, receiving, parsing, analytics, click tracking, etc.</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30</a:t>
            </a:fld>
            <a:endParaRPr lang="en-US"/>
          </a:p>
        </p:txBody>
      </p:sp>
    </p:spTree>
    <p:extLst>
      <p:ext uri="{BB962C8B-B14F-4D97-AF65-F5344CB8AC3E}">
        <p14:creationId xmlns:p14="http://schemas.microsoft.com/office/powerpoint/2010/main" val="4032745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33</a:t>
            </a:fld>
            <a:endParaRPr lang="en-US"/>
          </a:p>
        </p:txBody>
      </p:sp>
    </p:spTree>
    <p:extLst>
      <p:ext uri="{BB962C8B-B14F-4D97-AF65-F5344CB8AC3E}">
        <p14:creationId xmlns:p14="http://schemas.microsoft.com/office/powerpoint/2010/main" val="236939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34</a:t>
            </a:fld>
            <a:endParaRPr lang="en-US"/>
          </a:p>
        </p:txBody>
      </p:sp>
    </p:spTree>
    <p:extLst>
      <p:ext uri="{BB962C8B-B14F-4D97-AF65-F5344CB8AC3E}">
        <p14:creationId xmlns:p14="http://schemas.microsoft.com/office/powerpoint/2010/main" val="2886442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books I have written or am writing</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3</a:t>
            </a:fld>
            <a:endParaRPr lang="en-US"/>
          </a:p>
        </p:txBody>
      </p:sp>
    </p:spTree>
    <p:extLst>
      <p:ext uri="{BB962C8B-B14F-4D97-AF65-F5344CB8AC3E}">
        <p14:creationId xmlns:p14="http://schemas.microsoft.com/office/powerpoint/2010/main" val="88111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43</a:t>
            </a:fld>
            <a:endParaRPr lang="en-US"/>
          </a:p>
        </p:txBody>
      </p:sp>
    </p:spTree>
    <p:extLst>
      <p:ext uri="{BB962C8B-B14F-4D97-AF65-F5344CB8AC3E}">
        <p14:creationId xmlns:p14="http://schemas.microsoft.com/office/powerpoint/2010/main" val="578088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languages on both platforms.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47</a:t>
            </a:fld>
            <a:endParaRPr lang="en-US"/>
          </a:p>
        </p:txBody>
      </p:sp>
    </p:spTree>
    <p:extLst>
      <p:ext uri="{BB962C8B-B14F-4D97-AF65-F5344CB8AC3E}">
        <p14:creationId xmlns:p14="http://schemas.microsoft.com/office/powerpoint/2010/main" val="1178246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of these platforms provide lots of tooling for most of these languages.  And where there isn’t direct language support there is a command line tool.  And where the command line tools don’t work there is a REST API.  This is generally enough.</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48</a:t>
            </a:fld>
            <a:endParaRPr lang="en-US"/>
          </a:p>
        </p:txBody>
      </p:sp>
    </p:spTree>
    <p:extLst>
      <p:ext uri="{BB962C8B-B14F-4D97-AF65-F5344CB8AC3E}">
        <p14:creationId xmlns:p14="http://schemas.microsoft.com/office/powerpoint/2010/main" val="2312443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53</a:t>
            </a:fld>
            <a:endParaRPr lang="en-US"/>
          </a:p>
        </p:txBody>
      </p:sp>
    </p:spTree>
    <p:extLst>
      <p:ext uri="{BB962C8B-B14F-4D97-AF65-F5344CB8AC3E}">
        <p14:creationId xmlns:p14="http://schemas.microsoft.com/office/powerpoint/2010/main" val="233946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places I have worked and some projects I have worked on</a:t>
            </a:r>
            <a:endParaRPr lang="en-US" dirty="0"/>
          </a:p>
        </p:txBody>
      </p:sp>
      <p:sp>
        <p:nvSpPr>
          <p:cNvPr id="4" name="Slide Number Placeholder 3"/>
          <p:cNvSpPr>
            <a:spLocks noGrp="1"/>
          </p:cNvSpPr>
          <p:nvPr>
            <p:ph type="sldNum" sz="quarter" idx="10"/>
          </p:nvPr>
        </p:nvSpPr>
        <p:spPr/>
        <p:txBody>
          <a:bodyPr/>
          <a:lstStyle/>
          <a:p>
            <a:fld id="{B6431F92-6A98-4640-A1EA-0E76A10AC09A}" type="slidenum">
              <a:rPr lang="en-US" smtClean="0"/>
              <a:t>4</a:t>
            </a:fld>
            <a:endParaRPr lang="en-US"/>
          </a:p>
        </p:txBody>
      </p:sp>
    </p:spTree>
    <p:extLst>
      <p:ext uri="{BB962C8B-B14F-4D97-AF65-F5344CB8AC3E}">
        <p14:creationId xmlns:p14="http://schemas.microsoft.com/office/powerpoint/2010/main" val="2200306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are going to dig through at a very high level what the Microsoft</a:t>
            </a:r>
            <a:r>
              <a:rPr lang="en-US" baseline="0" dirty="0" smtClean="0"/>
              <a:t> Azure cloud and Amazon Web Services offer</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5</a:t>
            </a:fld>
            <a:endParaRPr lang="en-US"/>
          </a:p>
        </p:txBody>
      </p:sp>
    </p:spTree>
    <p:extLst>
      <p:ext uri="{BB962C8B-B14F-4D97-AF65-F5344CB8AC3E}">
        <p14:creationId xmlns:p14="http://schemas.microsoft.com/office/powerpoint/2010/main" val="288380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we are going to look at</a:t>
            </a:r>
            <a:r>
              <a:rPr lang="en-US" baseline="0" dirty="0" smtClean="0"/>
              <a:t> the following concepts</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6</a:t>
            </a:fld>
            <a:endParaRPr lang="en-US"/>
          </a:p>
        </p:txBody>
      </p:sp>
    </p:spTree>
    <p:extLst>
      <p:ext uri="{BB962C8B-B14F-4D97-AF65-F5344CB8AC3E}">
        <p14:creationId xmlns:p14="http://schemas.microsoft.com/office/powerpoint/2010/main" val="621172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first…what exactly do we mean when we say cloud?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7</a:t>
            </a:fld>
            <a:endParaRPr lang="en-US"/>
          </a:p>
        </p:txBody>
      </p:sp>
    </p:spTree>
    <p:extLst>
      <p:ext uri="{BB962C8B-B14F-4D97-AF65-F5344CB8AC3E}">
        <p14:creationId xmlns:p14="http://schemas.microsoft.com/office/powerpoint/2010/main" val="3280269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need to understand the offerings</a:t>
            </a:r>
          </a:p>
          <a:p>
            <a:r>
              <a:rPr lang="en-US" dirty="0" smtClean="0"/>
              <a:t>Private: you own the app, the run times, and the hardware</a:t>
            </a:r>
          </a:p>
          <a:p>
            <a:r>
              <a:rPr lang="en-US" dirty="0" err="1" smtClean="0"/>
              <a:t>IaaS</a:t>
            </a:r>
            <a:r>
              <a:rPr lang="en-US" dirty="0" smtClean="0"/>
              <a:t>:</a:t>
            </a:r>
            <a:r>
              <a:rPr lang="en-US" baseline="0" dirty="0" smtClean="0"/>
              <a:t> you own the app and the run times</a:t>
            </a:r>
          </a:p>
          <a:p>
            <a:r>
              <a:rPr lang="en-US" baseline="0" dirty="0" err="1" smtClean="0"/>
              <a:t>PaaS</a:t>
            </a:r>
            <a:r>
              <a:rPr lang="en-US" baseline="0" dirty="0" smtClean="0"/>
              <a:t>: you own the app</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8</a:t>
            </a:fld>
            <a:endParaRPr lang="en-US"/>
          </a:p>
        </p:txBody>
      </p:sp>
    </p:spTree>
    <p:extLst>
      <p:ext uri="{BB962C8B-B14F-4D97-AF65-F5344CB8AC3E}">
        <p14:creationId xmlns:p14="http://schemas.microsoft.com/office/powerpoint/2010/main" val="309100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company’s </a:t>
            </a:r>
            <a:r>
              <a:rPr lang="en-US" dirty="0" smtClean="0"/>
              <a:t>have played in the owning of the whole stack.  We like to think that it is a shiny Beemer.  But let’s face it – running the whole show is hard!</a:t>
            </a:r>
            <a:endParaRPr lang="en-US" dirty="0"/>
          </a:p>
        </p:txBody>
      </p:sp>
      <p:sp>
        <p:nvSpPr>
          <p:cNvPr id="4" name="Slide Number Placeholder 3"/>
          <p:cNvSpPr>
            <a:spLocks noGrp="1"/>
          </p:cNvSpPr>
          <p:nvPr>
            <p:ph type="sldNum" sz="quarter" idx="10"/>
          </p:nvPr>
        </p:nvSpPr>
        <p:spPr/>
        <p:txBody>
          <a:bodyPr/>
          <a:lstStyle/>
          <a:p>
            <a:fld id="{DB66FDAA-CA34-4ED0-90C5-8EC79F50BD7A}" type="slidenum">
              <a:rPr lang="en-US" smtClean="0"/>
              <a:t>9</a:t>
            </a:fld>
            <a:endParaRPr lang="en-US"/>
          </a:p>
        </p:txBody>
      </p:sp>
    </p:spTree>
    <p:extLst>
      <p:ext uri="{BB962C8B-B14F-4D97-AF65-F5344CB8AC3E}">
        <p14:creationId xmlns:p14="http://schemas.microsoft.com/office/powerpoint/2010/main" val="31027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generally some </a:t>
            </a:r>
            <a:r>
              <a:rPr lang="en-US" baseline="0" dirty="0" smtClean="0"/>
              <a:t>small to medium companies, and even in some large ones, owning the whole stack doesn’t always turn out overly shiny and can be quite painful to drive.</a:t>
            </a:r>
            <a:endParaRPr lang="en-US" dirty="0" smtClean="0"/>
          </a:p>
        </p:txBody>
      </p:sp>
      <p:sp>
        <p:nvSpPr>
          <p:cNvPr id="4" name="Slide Number Placeholder 3"/>
          <p:cNvSpPr>
            <a:spLocks noGrp="1"/>
          </p:cNvSpPr>
          <p:nvPr>
            <p:ph type="sldNum" sz="quarter" idx="10"/>
          </p:nvPr>
        </p:nvSpPr>
        <p:spPr/>
        <p:txBody>
          <a:bodyPr/>
          <a:lstStyle/>
          <a:p>
            <a:fld id="{DB66FDAA-CA34-4ED0-90C5-8EC79F50BD7A}" type="slidenum">
              <a:rPr lang="en-US" smtClean="0"/>
              <a:t>10</a:t>
            </a:fld>
            <a:endParaRPr lang="en-US"/>
          </a:p>
        </p:txBody>
      </p:sp>
    </p:spTree>
    <p:extLst>
      <p:ext uri="{BB962C8B-B14F-4D97-AF65-F5344CB8AC3E}">
        <p14:creationId xmlns:p14="http://schemas.microsoft.com/office/powerpoint/2010/main" val="393919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82472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1510" y="0"/>
            <a:ext cx="10515600" cy="1325563"/>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24041748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971922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510" y="1"/>
            <a:ext cx="10515600" cy="1315844"/>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9201713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2F829-9AA5-4493-9E86-2D86668AFB32}" type="datetimeFigureOut">
              <a:rPr lang="en-US" smtClean="0"/>
              <a:t>10/14/2014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3269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5436969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3369" y="0"/>
            <a:ext cx="10515600" cy="1325563"/>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C2F829-9AA5-4493-9E86-2D86668AFB32}" type="datetimeFigureOut">
              <a:rPr lang="en-US" smtClean="0"/>
              <a:t>10/14/2014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1426150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1510" y="0"/>
            <a:ext cx="10515600"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C2F829-9AA5-4493-9E86-2D86668AFB32}" type="datetimeFigureOut">
              <a:rPr lang="en-US" smtClean="0"/>
              <a:t>10/14/2014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44646645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2F829-9AA5-4493-9E86-2D86668AFB32}" type="datetimeFigureOut">
              <a:rPr lang="en-US" smtClean="0"/>
              <a:t>10/14/2014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2744889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3378235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2F829-9AA5-4493-9E86-2D86668AFB32}" type="datetimeFigureOut">
              <a:rPr lang="en-US" smtClean="0"/>
              <a:t>10/14/2014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BDE33D-880C-48B2-9CAF-2312C9A2FC80}" type="slidenum">
              <a:rPr lang="en-US" smtClean="0"/>
              <a:t>‹#›</a:t>
            </a:fld>
            <a:endParaRPr lang="en-US"/>
          </a:p>
        </p:txBody>
      </p:sp>
    </p:spTree>
    <p:extLst>
      <p:ext uri="{BB962C8B-B14F-4D97-AF65-F5344CB8AC3E}">
        <p14:creationId xmlns:p14="http://schemas.microsoft.com/office/powerpoint/2010/main" val="14810594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510" y="0"/>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F829-9AA5-4493-9E86-2D86668AFB32}" type="datetimeFigureOut">
              <a:rPr lang="en-US" smtClean="0"/>
              <a:t>10/14/2014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DE33D-880C-48B2-9CAF-2312C9A2FC80}" type="slidenum">
              <a:rPr lang="en-US" smtClean="0"/>
              <a:t>‹#›</a:t>
            </a:fld>
            <a:endParaRPr lang="en-US"/>
          </a:p>
        </p:txBody>
      </p:sp>
    </p:spTree>
    <p:extLst>
      <p:ext uri="{BB962C8B-B14F-4D97-AF65-F5344CB8AC3E}">
        <p14:creationId xmlns:p14="http://schemas.microsoft.com/office/powerpoint/2010/main" val="4272787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drew@clear-measure.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hyperlink" Target="http://www.twitter.com/asiem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hyperlink" Target="http://about.me/andrewsiemer" TargetMode="External"/><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527" b="11326"/>
          <a:stretch/>
        </p:blipFill>
        <p:spPr>
          <a:xfrm>
            <a:off x="0" y="-57151"/>
            <a:ext cx="12192000" cy="6962776"/>
          </a:xfrm>
          <a:prstGeom prst="rect">
            <a:avLst/>
          </a:prstGeom>
        </p:spPr>
      </p:pic>
      <p:sp>
        <p:nvSpPr>
          <p:cNvPr id="2" name="Title 1"/>
          <p:cNvSpPr>
            <a:spLocks noGrp="1"/>
          </p:cNvSpPr>
          <p:nvPr>
            <p:ph type="ctrTitle"/>
          </p:nvPr>
        </p:nvSpPr>
        <p:spPr>
          <a:xfrm>
            <a:off x="171450" y="1381124"/>
            <a:ext cx="7145968" cy="1140287"/>
          </a:xfrm>
        </p:spPr>
        <p:txBody>
          <a:bodyPr/>
          <a:lstStyle/>
          <a:p>
            <a:r>
              <a:rPr lang="en-US" dirty="0" smtClean="0"/>
              <a:t>A Tale of Two Clouds</a:t>
            </a:r>
            <a:endParaRPr lang="en-US" dirty="0"/>
          </a:p>
        </p:txBody>
      </p:sp>
      <p:sp>
        <p:nvSpPr>
          <p:cNvPr id="3" name="Subtitle 2"/>
          <p:cNvSpPr>
            <a:spLocks noGrp="1"/>
          </p:cNvSpPr>
          <p:nvPr>
            <p:ph type="subTitle" idx="1"/>
          </p:nvPr>
        </p:nvSpPr>
        <p:spPr>
          <a:xfrm>
            <a:off x="5181600" y="4002087"/>
            <a:ext cx="7010400" cy="2719249"/>
          </a:xfrm>
        </p:spPr>
        <p:txBody>
          <a:bodyPr>
            <a:normAutofit fontScale="92500" lnSpcReduction="20000"/>
          </a:bodyPr>
          <a:lstStyle/>
          <a:p>
            <a:r>
              <a:rPr lang="en-US" sz="3000" dirty="0" smtClean="0"/>
              <a:t>A side by side comparison of</a:t>
            </a:r>
          </a:p>
          <a:p>
            <a:r>
              <a:rPr lang="en-US" sz="3000" dirty="0" smtClean="0"/>
              <a:t>Microsoft Azure and AWS</a:t>
            </a:r>
          </a:p>
          <a:p>
            <a:endParaRPr lang="en-US" dirty="0"/>
          </a:p>
          <a:p>
            <a:r>
              <a:rPr lang="en-US" b="1" dirty="0" smtClean="0"/>
              <a:t>Andrew Siemer</a:t>
            </a:r>
          </a:p>
          <a:p>
            <a:r>
              <a:rPr lang="en-US" dirty="0" smtClean="0"/>
              <a:t>Clear Measure</a:t>
            </a:r>
          </a:p>
          <a:p>
            <a:r>
              <a:rPr lang="en-US" dirty="0" smtClean="0">
                <a:hlinkClick r:id="rId3"/>
              </a:rPr>
              <a:t>andrew@clear-measure.com</a:t>
            </a:r>
            <a:endParaRPr lang="en-US" dirty="0"/>
          </a:p>
          <a:p>
            <a:r>
              <a:rPr lang="en-US" dirty="0" smtClean="0">
                <a:hlinkClick r:id="rId4"/>
              </a:rPr>
              <a:t>@asiemer</a:t>
            </a:r>
            <a:endParaRPr lang="en-US" dirty="0"/>
          </a:p>
        </p:txBody>
      </p:sp>
      <p:pic>
        <p:nvPicPr>
          <p:cNvPr id="2052" name="Picture 4" descr="http://www.3scale.net/wp-content/uploads/2013/02/Amazon-Web-Services-AW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434" y="4552951"/>
            <a:ext cx="2344191" cy="9533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trainsignal.com/blog/wp-content/uploads/pluralsight/2012/03/7217_windows-azure-logo-v_6556ef5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1425" y="936597"/>
            <a:ext cx="2994024" cy="144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19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587" y="765175"/>
            <a:ext cx="11915775" cy="6067425"/>
          </a:xfrm>
          <a:prstGeom prst="rect">
            <a:avLst/>
          </a:prstGeom>
        </p:spPr>
      </p:pic>
      <p:sp>
        <p:nvSpPr>
          <p:cNvPr id="2" name="Title 1"/>
          <p:cNvSpPr>
            <a:spLocks noGrp="1"/>
          </p:cNvSpPr>
          <p:nvPr>
            <p:ph type="title"/>
          </p:nvPr>
        </p:nvSpPr>
        <p:spPr/>
        <p:txBody>
          <a:bodyPr/>
          <a:lstStyle/>
          <a:p>
            <a:r>
              <a:rPr lang="en-US" dirty="0" smtClean="0"/>
              <a:t>Types of clouds: </a:t>
            </a:r>
            <a:r>
              <a:rPr lang="en-US" dirty="0" smtClean="0"/>
              <a:t>Private</a:t>
            </a:r>
            <a:endParaRPr lang="en-US" dirty="0"/>
          </a:p>
        </p:txBody>
      </p:sp>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6040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Infrastructure</a:t>
            </a:r>
            <a:endParaRPr lang="en-US" dirty="0"/>
          </a:p>
        </p:txBody>
      </p:sp>
      <p:sp>
        <p:nvSpPr>
          <p:cNvPr id="5" name="Rectangle 4"/>
          <p:cNvSpPr/>
          <p:nvPr/>
        </p:nvSpPr>
        <p:spPr>
          <a:xfrm>
            <a:off x="8172450" y="2286000"/>
            <a:ext cx="3881437" cy="438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978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Platform</a:t>
            </a:r>
            <a:endParaRPr lang="en-US" dirty="0"/>
          </a:p>
        </p:txBody>
      </p:sp>
    </p:spTree>
    <p:extLst>
      <p:ext uri="{BB962C8B-B14F-4D97-AF65-F5344CB8AC3E}">
        <p14:creationId xmlns:p14="http://schemas.microsoft.com/office/powerpoint/2010/main" val="274820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587" y="742951"/>
            <a:ext cx="11915775" cy="6086475"/>
          </a:xfrm>
          <a:prstGeom prst="rect">
            <a:avLst/>
          </a:prstGeom>
        </p:spPr>
      </p:pic>
      <p:sp>
        <p:nvSpPr>
          <p:cNvPr id="2" name="Title 1"/>
          <p:cNvSpPr>
            <a:spLocks noGrp="1"/>
          </p:cNvSpPr>
          <p:nvPr>
            <p:ph type="title"/>
          </p:nvPr>
        </p:nvSpPr>
        <p:spPr/>
        <p:txBody>
          <a:bodyPr/>
          <a:lstStyle/>
          <a:p>
            <a:r>
              <a:rPr lang="en-US" dirty="0" smtClean="0"/>
              <a:t>Types of clouds: Platform on </a:t>
            </a:r>
            <a:r>
              <a:rPr lang="en-US" dirty="0" err="1" smtClean="0"/>
              <a:t>prem</a:t>
            </a:r>
            <a:endParaRPr lang="en-US" dirty="0"/>
          </a:p>
        </p:txBody>
      </p:sp>
      <p:sp>
        <p:nvSpPr>
          <p:cNvPr id="3" name="Rectangle 2"/>
          <p:cNvSpPr/>
          <p:nvPr/>
        </p:nvSpPr>
        <p:spPr>
          <a:xfrm>
            <a:off x="2070100" y="2603500"/>
            <a:ext cx="7734300" cy="1549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With on-</a:t>
            </a:r>
            <a:r>
              <a:rPr lang="en-US" sz="4000" dirty="0" err="1" smtClean="0"/>
              <a:t>prem</a:t>
            </a:r>
            <a:r>
              <a:rPr lang="en-US" sz="4000" dirty="0" smtClean="0"/>
              <a:t> think AND not OR!</a:t>
            </a:r>
            <a:endParaRPr lang="en-US" sz="4000" dirty="0"/>
          </a:p>
        </p:txBody>
      </p:sp>
    </p:spTree>
    <p:extLst>
      <p:ext uri="{BB962C8B-B14F-4D97-AF65-F5344CB8AC3E}">
        <p14:creationId xmlns:p14="http://schemas.microsoft.com/office/powerpoint/2010/main" val="29707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Azure and AWS fit?</a:t>
            </a:r>
            <a:endParaRPr lang="en-US" dirty="0"/>
          </a:p>
        </p:txBody>
      </p:sp>
      <p:sp>
        <p:nvSpPr>
          <p:cNvPr id="4" name="Rectangle 3"/>
          <p:cNvSpPr/>
          <p:nvPr/>
        </p:nvSpPr>
        <p:spPr>
          <a:xfrm>
            <a:off x="466725" y="1085850"/>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Infrastructure As A Service (</a:t>
            </a:r>
            <a:r>
              <a:rPr lang="en-US" b="1" dirty="0" err="1" smtClean="0"/>
              <a:t>IaaS</a:t>
            </a:r>
            <a:r>
              <a:rPr lang="en-US" b="1" dirty="0" smtClean="0"/>
              <a:t>)</a:t>
            </a:r>
            <a:endParaRPr lang="en-US" b="1" dirty="0"/>
          </a:p>
        </p:txBody>
      </p:sp>
      <p:sp>
        <p:nvSpPr>
          <p:cNvPr id="5" name="Rectangle 4"/>
          <p:cNvSpPr/>
          <p:nvPr/>
        </p:nvSpPr>
        <p:spPr>
          <a:xfrm>
            <a:off x="6296025" y="1085849"/>
            <a:ext cx="5381625" cy="538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t>Platform as a Service (</a:t>
            </a:r>
            <a:r>
              <a:rPr lang="en-US" b="1" dirty="0" err="1" smtClean="0"/>
              <a:t>Paas</a:t>
            </a:r>
            <a:r>
              <a:rPr lang="en-US" b="1" dirty="0" smtClean="0"/>
              <a:t>)</a:t>
            </a:r>
            <a:endParaRPr lang="en-US" b="1" dirty="0"/>
          </a:p>
        </p:txBody>
      </p:sp>
      <p:sp>
        <p:nvSpPr>
          <p:cNvPr id="6" name="Rectangle 5"/>
          <p:cNvSpPr/>
          <p:nvPr/>
        </p:nvSpPr>
        <p:spPr>
          <a:xfrm>
            <a:off x="676276" y="1581150"/>
            <a:ext cx="10782300" cy="1809747"/>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a:t>Two years ago</a:t>
            </a:r>
          </a:p>
        </p:txBody>
      </p:sp>
      <p:sp>
        <p:nvSpPr>
          <p:cNvPr id="7" name="Rectangle 6"/>
          <p:cNvSpPr/>
          <p:nvPr/>
        </p:nvSpPr>
        <p:spPr>
          <a:xfrm>
            <a:off x="676275" y="3948112"/>
            <a:ext cx="10782301" cy="2195511"/>
          </a:xfrm>
          <a:prstGeom prst="rect">
            <a:avLst/>
          </a:prstGeom>
          <a:solidFill>
            <a:schemeClr val="bg2">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dirty="0" smtClean="0"/>
              <a:t>Now</a:t>
            </a:r>
            <a:endParaRPr lang="en-US" dirty="0"/>
          </a:p>
        </p:txBody>
      </p:sp>
      <p:sp>
        <p:nvSpPr>
          <p:cNvPr id="8" name="Rectangle 7"/>
          <p:cNvSpPr/>
          <p:nvPr/>
        </p:nvSpPr>
        <p:spPr>
          <a:xfrm>
            <a:off x="1457324" y="1926431"/>
            <a:ext cx="3400425"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Amazon Web Services</a:t>
            </a:r>
            <a:endParaRPr lang="en-US" dirty="0">
              <a:solidFill>
                <a:schemeClr val="bg1"/>
              </a:solidFill>
            </a:endParaRPr>
          </a:p>
        </p:txBody>
      </p:sp>
      <p:sp>
        <p:nvSpPr>
          <p:cNvPr id="9" name="Rectangle 8"/>
          <p:cNvSpPr/>
          <p:nvPr/>
        </p:nvSpPr>
        <p:spPr>
          <a:xfrm>
            <a:off x="7286624" y="2678905"/>
            <a:ext cx="3400425"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Microsoft Windows Azure</a:t>
            </a:r>
            <a:endParaRPr lang="en-US" dirty="0"/>
          </a:p>
        </p:txBody>
      </p:sp>
      <p:sp>
        <p:nvSpPr>
          <p:cNvPr id="10" name="Rectangle 9"/>
          <p:cNvSpPr/>
          <p:nvPr/>
        </p:nvSpPr>
        <p:spPr>
          <a:xfrm>
            <a:off x="1457325" y="4329110"/>
            <a:ext cx="5257800" cy="419100"/>
          </a:xfrm>
          <a:prstGeom prst="rect">
            <a:avLst/>
          </a:prstGeom>
          <a:solidFill>
            <a:srgbClr val="F7A8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 Web Services</a:t>
            </a:r>
          </a:p>
        </p:txBody>
      </p:sp>
      <p:sp>
        <p:nvSpPr>
          <p:cNvPr id="11" name="Rectangle 10"/>
          <p:cNvSpPr/>
          <p:nvPr/>
        </p:nvSpPr>
        <p:spPr>
          <a:xfrm>
            <a:off x="5362573" y="5381625"/>
            <a:ext cx="5324476" cy="419100"/>
          </a:xfrm>
          <a:prstGeom prst="rect">
            <a:avLst/>
          </a:prstGeom>
          <a:solidFill>
            <a:srgbClr val="00BC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Windows Azure</a:t>
            </a:r>
          </a:p>
        </p:txBody>
      </p:sp>
    </p:spTree>
    <p:extLst>
      <p:ext uri="{BB962C8B-B14F-4D97-AF65-F5344CB8AC3E}">
        <p14:creationId xmlns:p14="http://schemas.microsoft.com/office/powerpoint/2010/main" val="2776646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http://cdn.dice.com/wp-content/uploads/2013/01/shutterstock_123217306-e13593981652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95420"/>
            <a:ext cx="2743200" cy="16623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Compute</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824784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Deployment, Management, Automation</a:t>
            </a:r>
            <a:endParaRPr lang="en-US" dirty="0"/>
          </a:p>
        </p:txBody>
      </p:sp>
      <p:sp>
        <p:nvSpPr>
          <p:cNvPr id="5" name="Subtitle 4"/>
          <p:cNvSpPr>
            <a:spLocks noGrp="1"/>
          </p:cNvSpPr>
          <p:nvPr>
            <p:ph type="subTitle" idx="1"/>
          </p:nvPr>
        </p:nvSpPr>
        <p:spPr/>
        <p:txBody>
          <a:bodyPr/>
          <a:lstStyle/>
          <a:p>
            <a:endParaRPr lang="en-US"/>
          </a:p>
        </p:txBody>
      </p:sp>
      <p:pic>
        <p:nvPicPr>
          <p:cNvPr id="8194" name="Picture 2" descr="http://blogs.vmware.com/management/files/2014/03/Cloud-Auto-Customiz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600" y="3619499"/>
            <a:ext cx="2997200" cy="198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614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Storage</a:t>
            </a:r>
            <a:endParaRPr lang="en-US" dirty="0"/>
          </a:p>
        </p:txBody>
      </p:sp>
      <p:sp>
        <p:nvSpPr>
          <p:cNvPr id="5" name="Subtitle 4"/>
          <p:cNvSpPr>
            <a:spLocks noGrp="1"/>
          </p:cNvSpPr>
          <p:nvPr>
            <p:ph type="subTitle" idx="1"/>
          </p:nvPr>
        </p:nvSpPr>
        <p:spPr/>
        <p:txBody>
          <a:bodyPr/>
          <a:lstStyle/>
          <a:p>
            <a:endParaRPr lang="en-US"/>
          </a:p>
        </p:txBody>
      </p:sp>
      <p:pic>
        <p:nvPicPr>
          <p:cNvPr id="6146" name="Picture 2" descr="http://www.panurgy.com/wp-content/uploads/2013/02/panurgy-icon-storage-blu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52233"/>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495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normAutofit fontScale="77500" lnSpcReduction="20000"/>
          </a:bodyPr>
          <a:lstStyle/>
          <a:p>
            <a:r>
              <a:rPr lang="en-US" dirty="0" smtClean="0"/>
              <a:t>Kinesis</a:t>
            </a:r>
          </a:p>
          <a:p>
            <a:r>
              <a:rPr lang="en-US" dirty="0" smtClean="0"/>
              <a:t>Elastic Map Reduce</a:t>
            </a:r>
          </a:p>
          <a:p>
            <a:r>
              <a:rPr lang="en-US" dirty="0" smtClean="0"/>
              <a:t>SSD backed VMs</a:t>
            </a:r>
          </a:p>
          <a:p>
            <a:r>
              <a:rPr lang="en-US" dirty="0" smtClean="0"/>
              <a:t>Simple Storage Service</a:t>
            </a:r>
          </a:p>
          <a:p>
            <a:r>
              <a:rPr lang="en-US" dirty="0" smtClean="0"/>
              <a:t>Simple DB</a:t>
            </a:r>
          </a:p>
          <a:p>
            <a:r>
              <a:rPr lang="en-US" dirty="0"/>
              <a:t>Elastic Block </a:t>
            </a:r>
            <a:r>
              <a:rPr lang="en-US" dirty="0" smtClean="0"/>
              <a:t>Store</a:t>
            </a:r>
          </a:p>
          <a:p>
            <a:r>
              <a:rPr lang="en-US" dirty="0" smtClean="0"/>
              <a:t>Storage Gateway</a:t>
            </a:r>
          </a:p>
          <a:p>
            <a:r>
              <a:rPr lang="en-US" dirty="0" err="1" smtClean="0"/>
              <a:t>CloudSearch</a:t>
            </a:r>
            <a:endParaRPr lang="en-US" dirty="0" smtClean="0"/>
          </a:p>
          <a:p>
            <a:r>
              <a:rPr lang="en-US" dirty="0" err="1" smtClean="0"/>
              <a:t>DynamoDB</a:t>
            </a:r>
            <a:endParaRPr lang="en-US" dirty="0" smtClean="0"/>
          </a:p>
          <a:p>
            <a:r>
              <a:rPr lang="en-US" dirty="0" smtClean="0"/>
              <a:t>Glacier</a:t>
            </a:r>
          </a:p>
          <a:p>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77500" lnSpcReduction="20000"/>
          </a:bodyPr>
          <a:lstStyle/>
          <a:p>
            <a:r>
              <a:rPr lang="en-US" dirty="0" smtClean="0"/>
              <a:t>Event Hubs</a:t>
            </a:r>
          </a:p>
          <a:p>
            <a:r>
              <a:rPr lang="en-US" dirty="0" err="1" smtClean="0"/>
              <a:t>StreamInsight</a:t>
            </a:r>
            <a:endParaRPr lang="en-US" dirty="0" smtClean="0"/>
          </a:p>
          <a:p>
            <a:r>
              <a:rPr lang="en-US" dirty="0" smtClean="0"/>
              <a:t>SSD backed VMs</a:t>
            </a:r>
          </a:p>
          <a:p>
            <a:r>
              <a:rPr lang="en-US" dirty="0" smtClean="0"/>
              <a:t>Azure Blob Storage</a:t>
            </a:r>
          </a:p>
          <a:p>
            <a:r>
              <a:rPr lang="en-US" dirty="0" smtClean="0"/>
              <a:t>Table Storage</a:t>
            </a:r>
          </a:p>
          <a:p>
            <a:r>
              <a:rPr lang="en-US" dirty="0" smtClean="0"/>
              <a:t>Azure File Storage</a:t>
            </a:r>
          </a:p>
          <a:p>
            <a:r>
              <a:rPr lang="en-US" dirty="0" smtClean="0"/>
              <a:t>VPN</a:t>
            </a:r>
          </a:p>
          <a:p>
            <a:r>
              <a:rPr lang="en-US" dirty="0" smtClean="0"/>
              <a:t>Azure Search</a:t>
            </a:r>
          </a:p>
          <a:p>
            <a:r>
              <a:rPr lang="en-US" dirty="0" err="1" smtClean="0"/>
              <a:t>DocumentDB</a:t>
            </a:r>
            <a:endParaRPr lang="en-US" dirty="0" smtClean="0"/>
          </a:p>
          <a:p>
            <a:r>
              <a:rPr lang="en-US" dirty="0" smtClean="0"/>
              <a:t>Site </a:t>
            </a:r>
            <a:r>
              <a:rPr lang="en-US" dirty="0"/>
              <a:t>to site</a:t>
            </a:r>
          </a:p>
        </p:txBody>
      </p:sp>
      <p:pic>
        <p:nvPicPr>
          <p:cNvPr id="10"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5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Telemetry Ingestion</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Internet of Things sending large amounts of sensor data</a:t>
            </a:r>
          </a:p>
          <a:p>
            <a:r>
              <a:rPr lang="en-US" dirty="0" smtClean="0"/>
              <a:t>Click tracking metrics</a:t>
            </a:r>
          </a:p>
          <a:p>
            <a:r>
              <a:rPr lang="en-US" dirty="0" smtClean="0"/>
              <a:t>Million of events per second</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637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AutoShape 2" descr="https://leanpub.com/site_images/fodder/andrew-siemer.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ctrTitle"/>
          </p:nvPr>
        </p:nvSpPr>
        <p:spPr>
          <a:xfrm>
            <a:off x="1524000" y="1926007"/>
            <a:ext cx="9144000" cy="1110712"/>
          </a:xfrm>
        </p:spPr>
        <p:txBody>
          <a:bodyPr/>
          <a:lstStyle/>
          <a:p>
            <a:r>
              <a:rPr lang="en-US" dirty="0" smtClean="0"/>
              <a:t>Andrew Siemer</a:t>
            </a:r>
            <a:endParaRPr lang="en-US" dirty="0"/>
          </a:p>
        </p:txBody>
      </p:sp>
      <p:pic>
        <p:nvPicPr>
          <p:cNvPr id="1034" name="Picture 10" descr="http://www.andrewsiemer.com/Themes/AndrewSiemer/Images/PageHeaders/Fath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849" y="0"/>
            <a:ext cx="6108151" cy="1781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rewsiemer.com/Themes/AndrewSiemer/Images/PageHeaders/Cowbo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030" y="3252418"/>
            <a:ext cx="6241693" cy="18204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ewsiemer.com/Themes/AndrewSiemer/Images/PageHeaders/WarriorDas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ndrewsiemer.com/Themes/AndrewSiemer/Images/PageHeaders/GoRuc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 y="5072911"/>
            <a:ext cx="6120305" cy="178508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andrewsiemer.com/Themes/AndrewSiemer/Images/PageHeaders/ToughMud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5" y="3291365"/>
            <a:ext cx="6108154" cy="17815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andrewsiemer.com/Themes/AndrewSiemer/Images/PageHeaders/Sparta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076454"/>
            <a:ext cx="6108158" cy="17815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ndrew Siemer lar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156" y="1398923"/>
            <a:ext cx="2275064" cy="2275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8501975" y="1812577"/>
            <a:ext cx="3690026" cy="1477328"/>
          </a:xfrm>
          <a:prstGeom prst="rect">
            <a:avLst/>
          </a:prstGeom>
          <a:noFill/>
        </p:spPr>
        <p:txBody>
          <a:bodyPr wrap="square" rtlCol="0">
            <a:spAutoFit/>
          </a:bodyPr>
          <a:lstStyle/>
          <a:p>
            <a:pPr algn="r"/>
            <a:r>
              <a:rPr lang="en-US" dirty="0" smtClean="0">
                <a:hlinkClick r:id="rId10"/>
              </a:rPr>
              <a:t>http://about.me/andrewsiemer</a:t>
            </a:r>
            <a:endParaRPr lang="en-US" dirty="0" smtClean="0"/>
          </a:p>
          <a:p>
            <a:pPr algn="r"/>
            <a:r>
              <a:rPr lang="en-US" dirty="0" smtClean="0"/>
              <a:t>ASP Insider</a:t>
            </a:r>
          </a:p>
          <a:p>
            <a:pPr algn="r"/>
            <a:r>
              <a:rPr lang="en-US" dirty="0" smtClean="0"/>
              <a:t>MS V-TSP</a:t>
            </a:r>
          </a:p>
          <a:p>
            <a:pPr algn="r"/>
            <a:r>
              <a:rPr lang="en-US" dirty="0" smtClean="0"/>
              <a:t>Father of 6</a:t>
            </a:r>
          </a:p>
          <a:p>
            <a:pPr algn="r"/>
            <a:r>
              <a:rPr lang="en-US" dirty="0" smtClean="0"/>
              <a:t>Jack of all trades, master of some.</a:t>
            </a:r>
            <a:endParaRPr lang="en-US" dirty="0"/>
          </a:p>
        </p:txBody>
      </p:sp>
    </p:spTree>
    <p:extLst>
      <p:ext uri="{BB962C8B-B14F-4D97-AF65-F5344CB8AC3E}">
        <p14:creationId xmlns:p14="http://schemas.microsoft.com/office/powerpoint/2010/main" val="34712420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Process large amount of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Ingesting large amounts of data is only awesome if you process it</a:t>
            </a:r>
          </a:p>
          <a:p>
            <a:r>
              <a:rPr lang="en-US" dirty="0" smtClean="0"/>
              <a:t>Reporting</a:t>
            </a:r>
          </a:p>
          <a:p>
            <a:r>
              <a:rPr lang="en-US" dirty="0" smtClean="0"/>
              <a:t>Real time analytics</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185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Search all that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Search driven navigation</a:t>
            </a:r>
          </a:p>
          <a:p>
            <a:r>
              <a:rPr lang="en-US" dirty="0" smtClean="0"/>
              <a:t>Faceted searching</a:t>
            </a:r>
          </a:p>
          <a:p>
            <a:r>
              <a:rPr lang="en-US" dirty="0" smtClean="0"/>
              <a:t>Business driven boosted results</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81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3" name="Text Placeholder 2"/>
          <p:cNvSpPr>
            <a:spLocks noGrp="1"/>
          </p:cNvSpPr>
          <p:nvPr>
            <p:ph type="body" idx="1"/>
          </p:nvPr>
        </p:nvSpPr>
        <p:spPr/>
        <p:txBody>
          <a:bodyPr/>
          <a:lstStyle/>
          <a:p>
            <a:r>
              <a:rPr lang="en-US" dirty="0" smtClean="0"/>
              <a:t>Unstructured data</a:t>
            </a:r>
            <a:endParaRPr lang="en-US" dirty="0"/>
          </a:p>
        </p:txBody>
      </p:sp>
      <p:sp>
        <p:nvSpPr>
          <p:cNvPr id="4" name="Content Placeholder 3"/>
          <p:cNvSpPr>
            <a:spLocks noGrp="1"/>
          </p:cNvSpPr>
          <p:nvPr>
            <p:ph sz="half" idx="2"/>
          </p:nvPr>
        </p:nvSpPr>
        <p:spPr>
          <a:xfrm>
            <a:off x="839788" y="2505075"/>
            <a:ext cx="10580484" cy="3684588"/>
          </a:xfrm>
        </p:spPr>
        <p:txBody>
          <a:bodyPr/>
          <a:lstStyle/>
          <a:p>
            <a:r>
              <a:rPr lang="en-US" dirty="0" smtClean="0"/>
              <a:t>Rapid development</a:t>
            </a:r>
          </a:p>
          <a:p>
            <a:r>
              <a:rPr lang="en-US" dirty="0" smtClean="0"/>
              <a:t>Distributed out of the box</a:t>
            </a:r>
          </a:p>
          <a:p>
            <a:r>
              <a:rPr lang="en-US" dirty="0" smtClean="0"/>
              <a:t>High through put</a:t>
            </a:r>
            <a:endParaRPr lang="en-US" dirty="0"/>
          </a:p>
        </p:txBody>
      </p:sp>
      <p:pic>
        <p:nvPicPr>
          <p:cNvPr id="6" name="Picture 2" descr="http://www.panurgy.com/wp-content/uploads/2013/02/panurgy-icon-storage-blu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0864" y="0"/>
            <a:ext cx="228600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522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Messaging</a:t>
            </a:r>
            <a:endParaRPr lang="en-US" dirty="0"/>
          </a:p>
        </p:txBody>
      </p:sp>
      <p:sp>
        <p:nvSpPr>
          <p:cNvPr id="5" name="Subtitle 4"/>
          <p:cNvSpPr>
            <a:spLocks noGrp="1"/>
          </p:cNvSpPr>
          <p:nvPr>
            <p:ph type="subTitle" idx="1"/>
          </p:nvPr>
        </p:nvSpPr>
        <p:spPr/>
        <p:txBody>
          <a:bodyPr/>
          <a:lstStyle/>
          <a:p>
            <a:endParaRPr lang="en-US"/>
          </a:p>
        </p:txBody>
      </p:sp>
      <p:pic>
        <p:nvPicPr>
          <p:cNvPr id="5122" name="Picture 2" descr="http://afterclass.net/modules/groups/homepagefiles/cms/916223/Image/New%20Blue%20ACE%20Images/ACE-Messaging%20sling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02038"/>
            <a:ext cx="2743200" cy="18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42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Messaging</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Simple Queue Service</a:t>
            </a:r>
          </a:p>
          <a:p>
            <a:r>
              <a:rPr lang="en-US" dirty="0" smtClean="0"/>
              <a:t>Simple Workflow</a:t>
            </a:r>
          </a:p>
          <a:p>
            <a:r>
              <a:rPr lang="en-US" dirty="0" smtClean="0"/>
              <a:t>Simple Notification Service</a:t>
            </a:r>
          </a:p>
          <a:p>
            <a:r>
              <a:rPr lang="en-US" dirty="0" smtClean="0"/>
              <a:t>Kinesis</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Azure Queue</a:t>
            </a:r>
          </a:p>
          <a:p>
            <a:r>
              <a:rPr lang="en-US" dirty="0" smtClean="0"/>
              <a:t>Service Bus</a:t>
            </a:r>
          </a:p>
          <a:p>
            <a:r>
              <a:rPr lang="en-US" dirty="0" err="1" smtClean="0"/>
              <a:t>Twilio</a:t>
            </a:r>
            <a:r>
              <a:rPr lang="en-US" dirty="0" smtClean="0"/>
              <a:t> (partner)</a:t>
            </a:r>
          </a:p>
          <a:p>
            <a:r>
              <a:rPr lang="en-US" dirty="0" smtClean="0"/>
              <a:t>Event Hubs</a:t>
            </a:r>
            <a:endParaRPr lang="en-US" dirty="0"/>
          </a:p>
        </p:txBody>
      </p:sp>
      <p:pic>
        <p:nvPicPr>
          <p:cNvPr id="9" name="Picture 2" descr="http://afterclass.net/modules/groups/homepagefiles/cms/916223/Image/New%20Blue%20ACE%20Images/ACE-Messaging%20slingsh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8800" y="0"/>
            <a:ext cx="2743200" cy="1820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66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ygeekonsite.com/wp-content/uploads/2014/08/network_cabl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401218"/>
            <a:ext cx="2743200" cy="20574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Networking</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88670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Infrastructure</a:t>
            </a:r>
            <a:endParaRPr lang="en-US" dirty="0"/>
          </a:p>
        </p:txBody>
      </p:sp>
      <p:sp>
        <p:nvSpPr>
          <p:cNvPr id="6" name="Text Placeholder 5"/>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IP, Elastic IP, Elastic Load Balancer</a:t>
            </a:r>
          </a:p>
          <a:p>
            <a:r>
              <a:rPr lang="en-US" dirty="0" smtClean="0"/>
              <a:t>Virtual Private Cloud</a:t>
            </a:r>
          </a:p>
          <a:p>
            <a:r>
              <a:rPr lang="en-US" dirty="0" smtClean="0"/>
              <a:t>Route 53 (DNS)</a:t>
            </a:r>
          </a:p>
          <a:p>
            <a:r>
              <a:rPr lang="en-US" dirty="0" smtClean="0"/>
              <a:t>Firewall</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5" name="Content Placeholder 4"/>
          <p:cNvSpPr>
            <a:spLocks noGrp="1"/>
          </p:cNvSpPr>
          <p:nvPr>
            <p:ph sz="quarter" idx="4"/>
          </p:nvPr>
        </p:nvSpPr>
        <p:spPr/>
        <p:txBody>
          <a:bodyPr/>
          <a:lstStyle/>
          <a:p>
            <a:r>
              <a:rPr lang="en-US" dirty="0" smtClean="0"/>
              <a:t>Virtual Network</a:t>
            </a:r>
          </a:p>
          <a:p>
            <a:r>
              <a:rPr lang="en-US" dirty="0" smtClean="0"/>
              <a:t>Traffic Manager</a:t>
            </a:r>
          </a:p>
          <a:p>
            <a:r>
              <a:rPr lang="en-US" dirty="0" smtClean="0"/>
              <a:t>Azure Load Balancer</a:t>
            </a:r>
          </a:p>
          <a:p>
            <a:r>
              <a:rPr lang="en-US" dirty="0" smtClean="0"/>
              <a:t>No real DNS management</a:t>
            </a:r>
          </a:p>
          <a:p>
            <a:r>
              <a:rPr lang="en-US" dirty="0" smtClean="0"/>
              <a:t>Firewall</a:t>
            </a:r>
            <a:endParaRPr lang="en-US" dirty="0"/>
          </a:p>
        </p:txBody>
      </p:sp>
      <p:pic>
        <p:nvPicPr>
          <p:cNvPr id="8"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17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On-prem Infrastructure</a:t>
            </a:r>
            <a:endParaRPr lang="en-US" dirty="0"/>
          </a:p>
        </p:txBody>
      </p:sp>
      <p:sp>
        <p:nvSpPr>
          <p:cNvPr id="8" name="Text Placeholder 7"/>
          <p:cNvSpPr>
            <a:spLocks noGrp="1"/>
          </p:cNvSpPr>
          <p:nvPr>
            <p:ph type="body" idx="1"/>
          </p:nvPr>
        </p:nvSpPr>
        <p:spPr/>
        <p:txBody>
          <a:bodyPr/>
          <a:lstStyle/>
          <a:p>
            <a:r>
              <a:rPr lang="en-US" dirty="0" smtClean="0"/>
              <a:t>AWS</a:t>
            </a:r>
            <a:endParaRPr lang="en-US" dirty="0"/>
          </a:p>
        </p:txBody>
      </p:sp>
      <p:sp>
        <p:nvSpPr>
          <p:cNvPr id="3" name="Content Placeholder 2"/>
          <p:cNvSpPr>
            <a:spLocks noGrp="1"/>
          </p:cNvSpPr>
          <p:nvPr>
            <p:ph sz="half" idx="2"/>
          </p:nvPr>
        </p:nvSpPr>
        <p:spPr/>
        <p:txBody>
          <a:bodyPr/>
          <a:lstStyle/>
          <a:p>
            <a:r>
              <a:rPr lang="en-US" dirty="0" smtClean="0"/>
              <a:t>Direct connect</a:t>
            </a:r>
            <a:endParaRPr lang="en-US" dirty="0"/>
          </a:p>
        </p:txBody>
      </p:sp>
      <p:sp>
        <p:nvSpPr>
          <p:cNvPr id="9" name="Text Placeholder 8"/>
          <p:cNvSpPr>
            <a:spLocks noGrp="1"/>
          </p:cNvSpPr>
          <p:nvPr>
            <p:ph type="body" sz="quarter" idx="3"/>
          </p:nvPr>
        </p:nvSpPr>
        <p:spPr/>
        <p:txBody>
          <a:bodyPr/>
          <a:lstStyle/>
          <a:p>
            <a:r>
              <a:rPr lang="en-US" dirty="0" smtClean="0"/>
              <a:t>Azure</a:t>
            </a:r>
            <a:endParaRPr lang="en-US" dirty="0"/>
          </a:p>
        </p:txBody>
      </p:sp>
      <p:sp>
        <p:nvSpPr>
          <p:cNvPr id="4" name="Content Placeholder 3"/>
          <p:cNvSpPr>
            <a:spLocks noGrp="1"/>
          </p:cNvSpPr>
          <p:nvPr>
            <p:ph sz="quarter" idx="4"/>
          </p:nvPr>
        </p:nvSpPr>
        <p:spPr/>
        <p:txBody>
          <a:bodyPr>
            <a:normAutofit/>
          </a:bodyPr>
          <a:lstStyle/>
          <a:p>
            <a:r>
              <a:rPr lang="en-US" dirty="0" smtClean="0"/>
              <a:t>Azure pack</a:t>
            </a:r>
          </a:p>
          <a:p>
            <a:r>
              <a:rPr lang="en-US" dirty="0" smtClean="0"/>
              <a:t>Site to site connection</a:t>
            </a:r>
          </a:p>
          <a:p>
            <a:pPr lvl="1"/>
            <a:r>
              <a:rPr lang="en-US" dirty="0" smtClean="0"/>
              <a:t>Local to cloud connection</a:t>
            </a:r>
          </a:p>
          <a:p>
            <a:r>
              <a:rPr lang="en-US" dirty="0" smtClean="0"/>
              <a:t>Web based provisioning</a:t>
            </a:r>
          </a:p>
          <a:p>
            <a:r>
              <a:rPr lang="en-US" dirty="0" smtClean="0"/>
              <a:t>Scale up/scale out story</a:t>
            </a:r>
          </a:p>
          <a:p>
            <a:r>
              <a:rPr lang="en-US" dirty="0" smtClean="0"/>
              <a:t>Local usage accounting</a:t>
            </a:r>
          </a:p>
          <a:p>
            <a:r>
              <a:rPr lang="en-US" dirty="0" smtClean="0"/>
              <a:t>Linked active directories</a:t>
            </a:r>
            <a:endParaRPr lang="en-US" dirty="0"/>
          </a:p>
        </p:txBody>
      </p:sp>
      <p:pic>
        <p:nvPicPr>
          <p:cNvPr id="7"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0181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N. Virginia</a:t>
            </a:r>
          </a:p>
          <a:p>
            <a:r>
              <a:rPr lang="en-US" dirty="0" smtClean="0"/>
              <a:t>Oregon</a:t>
            </a:r>
          </a:p>
          <a:p>
            <a:r>
              <a:rPr lang="en-US" dirty="0" smtClean="0"/>
              <a:t>N. California</a:t>
            </a:r>
          </a:p>
          <a:p>
            <a:r>
              <a:rPr lang="en-US" dirty="0" smtClean="0"/>
              <a:t>Ireland</a:t>
            </a:r>
          </a:p>
          <a:p>
            <a:r>
              <a:rPr lang="en-US" dirty="0" smtClean="0"/>
              <a:t>Singapore</a:t>
            </a:r>
          </a:p>
          <a:p>
            <a:r>
              <a:rPr lang="en-US" dirty="0" smtClean="0"/>
              <a:t>Tokyo</a:t>
            </a:r>
          </a:p>
          <a:p>
            <a:r>
              <a:rPr lang="en-US" dirty="0" smtClean="0"/>
              <a:t>Sydney</a:t>
            </a:r>
          </a:p>
          <a:p>
            <a:r>
              <a:rPr lang="en-US" dirty="0" smtClean="0"/>
              <a:t>S</a:t>
            </a:r>
            <a:r>
              <a:rPr lang="en-US" dirty="0"/>
              <a:t>ã</a:t>
            </a:r>
            <a:r>
              <a:rPr lang="en-US" dirty="0" smtClean="0"/>
              <a:t>o Palo</a:t>
            </a:r>
          </a:p>
          <a:p>
            <a:r>
              <a:rPr lang="en-US" dirty="0" err="1" smtClean="0"/>
              <a:t>GovCloud</a:t>
            </a:r>
            <a:endParaRPr lang="en-US" dirty="0"/>
          </a:p>
        </p:txBody>
      </p:sp>
      <p:sp>
        <p:nvSpPr>
          <p:cNvPr id="5" name="Text Placeholder 4"/>
          <p:cNvSpPr>
            <a:spLocks noGrp="1"/>
          </p:cNvSpPr>
          <p:nvPr>
            <p:ph type="body" sz="quarter" idx="3"/>
          </p:nvPr>
        </p:nvSpPr>
        <p:spPr/>
        <p:txBody>
          <a:bodyPr/>
          <a:lstStyle/>
          <a:p>
            <a:r>
              <a:rPr lang="en-US" dirty="0" smtClean="0"/>
              <a:t>Azure</a:t>
            </a:r>
            <a:endParaRPr lang="en-US" dirty="0"/>
          </a:p>
        </p:txBody>
      </p:sp>
      <p:sp>
        <p:nvSpPr>
          <p:cNvPr id="6" name="Content Placeholder 5"/>
          <p:cNvSpPr>
            <a:spLocks noGrp="1"/>
          </p:cNvSpPr>
          <p:nvPr>
            <p:ph sz="quarter" idx="4"/>
          </p:nvPr>
        </p:nvSpPr>
        <p:spPr/>
        <p:txBody>
          <a:bodyPr>
            <a:normAutofit fontScale="92500" lnSpcReduction="10000"/>
          </a:bodyPr>
          <a:lstStyle/>
          <a:p>
            <a:r>
              <a:rPr lang="en-US" dirty="0" smtClean="0"/>
              <a:t>N. Central US</a:t>
            </a:r>
          </a:p>
          <a:p>
            <a:r>
              <a:rPr lang="en-US" dirty="0" smtClean="0"/>
              <a:t>S. Central US</a:t>
            </a:r>
          </a:p>
          <a:p>
            <a:r>
              <a:rPr lang="en-US" dirty="0" smtClean="0"/>
              <a:t>W. US</a:t>
            </a:r>
          </a:p>
          <a:p>
            <a:r>
              <a:rPr lang="en-US" dirty="0" smtClean="0"/>
              <a:t>E. US</a:t>
            </a:r>
          </a:p>
          <a:p>
            <a:r>
              <a:rPr lang="en-US" dirty="0" smtClean="0"/>
              <a:t>N. Europe</a:t>
            </a:r>
          </a:p>
          <a:p>
            <a:r>
              <a:rPr lang="en-US" dirty="0" smtClean="0"/>
              <a:t>W. Europe</a:t>
            </a:r>
          </a:p>
          <a:p>
            <a:r>
              <a:rPr lang="en-US" dirty="0" smtClean="0"/>
              <a:t>E. Asia</a:t>
            </a:r>
          </a:p>
          <a:p>
            <a:r>
              <a:rPr lang="en-US" dirty="0" smtClean="0"/>
              <a:t>SE. Asia</a:t>
            </a:r>
            <a:endParaRPr lang="en-US" dirty="0"/>
          </a:p>
        </p:txBody>
      </p:sp>
      <p:pic>
        <p:nvPicPr>
          <p:cNvPr id="8" name="Picture 2" descr="http://www.mygeekonsite.com/wp-content/uploads/2014/08/network_cab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t="9877"/>
          <a:stretch/>
        </p:blipFill>
        <p:spPr bwMode="auto">
          <a:xfrm>
            <a:off x="9448800" y="-12700"/>
            <a:ext cx="274320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904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Email</a:t>
            </a:r>
            <a:endParaRPr lang="en-US" dirty="0"/>
          </a:p>
        </p:txBody>
      </p:sp>
      <p:sp>
        <p:nvSpPr>
          <p:cNvPr id="5" name="Subtitle 4"/>
          <p:cNvSpPr>
            <a:spLocks noGrp="1"/>
          </p:cNvSpPr>
          <p:nvPr>
            <p:ph type="subTitle" idx="1"/>
          </p:nvPr>
        </p:nvSpPr>
        <p:spPr/>
        <p:txBody>
          <a:bodyPr/>
          <a:lstStyle/>
          <a:p>
            <a:endParaRPr lang="en-US" dirty="0"/>
          </a:p>
        </p:txBody>
      </p:sp>
      <p:pic>
        <p:nvPicPr>
          <p:cNvPr id="3076" name="Picture 4" descr="http://blogcritics.org/wp-content/uploads/bcimages/2014/07/email.png"/>
          <p:cNvPicPr>
            <a:picLocks noChangeAspect="1" noChangeArrowheads="1"/>
          </p:cNvPicPr>
          <p:nvPr/>
        </p:nvPicPr>
        <p:blipFill rotWithShape="1">
          <a:blip r:embed="rId2">
            <a:extLst>
              <a:ext uri="{28A0092B-C50C-407E-A947-70E740481C1C}">
                <a14:useLocalDpi xmlns:a14="http://schemas.microsoft.com/office/drawing/2010/main" val="0"/>
              </a:ext>
            </a:extLst>
          </a:blip>
          <a:srcRect b="13229"/>
          <a:stretch/>
        </p:blipFill>
        <p:spPr bwMode="auto">
          <a:xfrm>
            <a:off x="5153967" y="3602038"/>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31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8" name="Picture 10" descr="http://ecx.images-amazon.com/images/I/51iuMAinfEL.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1109" y="1582895"/>
            <a:ext cx="3012855" cy="3719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ecx.images-amazon.com/images/I/417iYgvSC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8" y="1582895"/>
            <a:ext cx="3010441" cy="37165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ecx.images-amazon.com/images/I/51P9q7fcJZ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1762" y="1585877"/>
            <a:ext cx="3006533" cy="371176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6" descr="Fodder cover p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6" name="Picture 18" descr="Fodder cover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8197" y="1582895"/>
            <a:ext cx="286702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909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Email</a:t>
            </a:r>
            <a:endParaRPr lang="en-US" dirty="0"/>
          </a:p>
        </p:txBody>
      </p:sp>
      <p:sp>
        <p:nvSpPr>
          <p:cNvPr id="10" name="Text Placeholder 9"/>
          <p:cNvSpPr>
            <a:spLocks noGrp="1"/>
          </p:cNvSpPr>
          <p:nvPr>
            <p:ph type="body" idx="1"/>
          </p:nvPr>
        </p:nvSpPr>
        <p:spPr/>
        <p:txBody>
          <a:bodyPr/>
          <a:lstStyle/>
          <a:p>
            <a:r>
              <a:rPr lang="en-US" dirty="0" smtClean="0"/>
              <a:t>AWS</a:t>
            </a:r>
            <a:endParaRPr lang="en-US" dirty="0"/>
          </a:p>
        </p:txBody>
      </p:sp>
      <p:sp>
        <p:nvSpPr>
          <p:cNvPr id="11" name="Content Placeholder 10"/>
          <p:cNvSpPr>
            <a:spLocks noGrp="1"/>
          </p:cNvSpPr>
          <p:nvPr>
            <p:ph sz="half" idx="2"/>
          </p:nvPr>
        </p:nvSpPr>
        <p:spPr/>
        <p:txBody>
          <a:bodyPr/>
          <a:lstStyle/>
          <a:p>
            <a:r>
              <a:rPr lang="en-US" dirty="0" smtClean="0"/>
              <a:t>Simple Email Service</a:t>
            </a:r>
          </a:p>
          <a:p>
            <a:pPr lvl="1"/>
            <a:r>
              <a:rPr lang="en-US" dirty="0"/>
              <a:t>O</a:t>
            </a:r>
            <a:r>
              <a:rPr lang="en-US" dirty="0" smtClean="0"/>
              <a:t>utbound only</a:t>
            </a:r>
          </a:p>
          <a:p>
            <a:pPr lvl="1"/>
            <a:r>
              <a:rPr lang="en-US" dirty="0" smtClean="0"/>
              <a:t>Free: 62k emails</a:t>
            </a:r>
          </a:p>
          <a:p>
            <a:pPr lvl="1"/>
            <a:r>
              <a:rPr lang="en-US" dirty="0" smtClean="0"/>
              <a:t>Great if send only</a:t>
            </a:r>
          </a:p>
          <a:p>
            <a:pPr lvl="1"/>
            <a:r>
              <a:rPr lang="en-US" dirty="0" smtClean="0"/>
              <a:t>Integrates with other services</a:t>
            </a:r>
          </a:p>
          <a:p>
            <a:pPr lvl="1"/>
            <a:endParaRPr lang="en-US" dirty="0" smtClean="0"/>
          </a:p>
          <a:p>
            <a:r>
              <a:rPr lang="en-US" dirty="0" err="1" smtClean="0"/>
              <a:t>SendGrid</a:t>
            </a:r>
            <a:r>
              <a:rPr lang="en-US" dirty="0" smtClean="0"/>
              <a:t> could be used here too</a:t>
            </a:r>
            <a:endParaRPr lang="en-US" dirty="0"/>
          </a:p>
        </p:txBody>
      </p:sp>
      <p:sp>
        <p:nvSpPr>
          <p:cNvPr id="12" name="Text Placeholder 11"/>
          <p:cNvSpPr>
            <a:spLocks noGrp="1"/>
          </p:cNvSpPr>
          <p:nvPr>
            <p:ph type="body" sz="quarter" idx="3"/>
          </p:nvPr>
        </p:nvSpPr>
        <p:spPr/>
        <p:txBody>
          <a:bodyPr/>
          <a:lstStyle/>
          <a:p>
            <a:r>
              <a:rPr lang="en-US" dirty="0" smtClean="0"/>
              <a:t>Azure</a:t>
            </a:r>
            <a:endParaRPr lang="en-US" dirty="0"/>
          </a:p>
        </p:txBody>
      </p:sp>
      <p:sp>
        <p:nvSpPr>
          <p:cNvPr id="13" name="Content Placeholder 12"/>
          <p:cNvSpPr>
            <a:spLocks noGrp="1"/>
          </p:cNvSpPr>
          <p:nvPr>
            <p:ph sz="quarter" idx="4"/>
          </p:nvPr>
        </p:nvSpPr>
        <p:spPr/>
        <p:txBody>
          <a:bodyPr/>
          <a:lstStyle/>
          <a:p>
            <a:r>
              <a:rPr lang="en-US" dirty="0" err="1" smtClean="0"/>
              <a:t>SendGrid</a:t>
            </a:r>
            <a:endParaRPr lang="en-US" dirty="0"/>
          </a:p>
          <a:p>
            <a:pPr lvl="1"/>
            <a:r>
              <a:rPr lang="en-US" dirty="0" smtClean="0"/>
              <a:t>Free: 25k emails</a:t>
            </a:r>
          </a:p>
          <a:p>
            <a:pPr lvl="1"/>
            <a:r>
              <a:rPr lang="en-US" dirty="0" smtClean="0"/>
              <a:t>Inbound </a:t>
            </a:r>
          </a:p>
          <a:p>
            <a:pPr lvl="1"/>
            <a:r>
              <a:rPr lang="en-US" dirty="0" smtClean="0"/>
              <a:t>Outbound</a:t>
            </a:r>
          </a:p>
          <a:p>
            <a:pPr lvl="1"/>
            <a:r>
              <a:rPr lang="en-US" dirty="0" smtClean="0"/>
              <a:t>Great for marketing efforts</a:t>
            </a:r>
          </a:p>
          <a:p>
            <a:pPr lvl="1"/>
            <a:r>
              <a:rPr lang="en-US" dirty="0" smtClean="0"/>
              <a:t>More feature rich</a:t>
            </a:r>
            <a:endParaRPr lang="en-US" dirty="0"/>
          </a:p>
        </p:txBody>
      </p:sp>
      <p:pic>
        <p:nvPicPr>
          <p:cNvPr id="7" name="Picture 4" descr="http://blogcritics.org/wp-content/uploads/bcimages/2014/07/email.png"/>
          <p:cNvPicPr>
            <a:picLocks noChangeAspect="1" noChangeArrowheads="1"/>
          </p:cNvPicPr>
          <p:nvPr/>
        </p:nvPicPr>
        <p:blipFill rotWithShape="1">
          <a:blip r:embed="rId3">
            <a:extLst>
              <a:ext uri="{28A0092B-C50C-407E-A947-70E740481C1C}">
                <a14:useLocalDpi xmlns:a14="http://schemas.microsoft.com/office/drawing/2010/main" val="0"/>
              </a:ext>
            </a:extLst>
          </a:blip>
          <a:srcRect b="13229"/>
          <a:stretch/>
        </p:blipFill>
        <p:spPr bwMode="auto">
          <a:xfrm>
            <a:off x="10307934" y="0"/>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17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a:t>
            </a:r>
            <a:endParaRPr lang="en-US" dirty="0"/>
          </a:p>
        </p:txBody>
      </p:sp>
      <p:sp>
        <p:nvSpPr>
          <p:cNvPr id="7" name="Content Placeholder 6"/>
          <p:cNvSpPr>
            <a:spLocks noGrp="1"/>
          </p:cNvSpPr>
          <p:nvPr>
            <p:ph idx="1"/>
          </p:nvPr>
        </p:nvSpPr>
        <p:spPr/>
        <p:txBody>
          <a:bodyPr/>
          <a:lstStyle/>
          <a:p>
            <a:r>
              <a:rPr lang="en-US" dirty="0" smtClean="0"/>
              <a:t>Neither has a good “manage my business email” </a:t>
            </a:r>
            <a:r>
              <a:rPr lang="en-US" dirty="0" smtClean="0"/>
              <a:t/>
            </a:r>
            <a:br>
              <a:rPr lang="en-US" dirty="0" smtClean="0"/>
            </a:br>
            <a:r>
              <a:rPr lang="en-US" dirty="0" smtClean="0"/>
              <a:t>in </a:t>
            </a:r>
            <a:r>
              <a:rPr lang="en-US" dirty="0" smtClean="0"/>
              <a:t>the cloud story</a:t>
            </a:r>
          </a:p>
          <a:p>
            <a:r>
              <a:rPr lang="en-US" dirty="0" smtClean="0"/>
              <a:t>You can set up an SMTP/POP3/IMAP in both easily</a:t>
            </a:r>
            <a:br>
              <a:rPr lang="en-US" dirty="0" smtClean="0"/>
            </a:br>
            <a:endParaRPr lang="en-US" dirty="0" smtClean="0"/>
          </a:p>
          <a:p>
            <a:r>
              <a:rPr lang="en-US" dirty="0" smtClean="0"/>
              <a:t>But wait - Microsoft Office 365</a:t>
            </a:r>
          </a:p>
          <a:p>
            <a:pPr lvl="1"/>
            <a:r>
              <a:rPr lang="en-US" dirty="0" smtClean="0"/>
              <a:t>STMP/POP3/IMAP</a:t>
            </a:r>
          </a:p>
          <a:p>
            <a:pPr lvl="1"/>
            <a:r>
              <a:rPr lang="en-US" dirty="0" smtClean="0"/>
              <a:t>Awesome integration with Office</a:t>
            </a:r>
          </a:p>
        </p:txBody>
      </p:sp>
      <p:pic>
        <p:nvPicPr>
          <p:cNvPr id="4" name="Picture 4" descr="http://blogcritics.org/wp-content/uploads/bcimages/2014/07/email.png"/>
          <p:cNvPicPr>
            <a:picLocks noChangeAspect="1" noChangeArrowheads="1"/>
          </p:cNvPicPr>
          <p:nvPr/>
        </p:nvPicPr>
        <p:blipFill rotWithShape="1">
          <a:blip r:embed="rId2">
            <a:extLst>
              <a:ext uri="{28A0092B-C50C-407E-A947-70E740481C1C}">
                <a14:useLocalDpi xmlns:a14="http://schemas.microsoft.com/office/drawing/2010/main" val="0"/>
              </a:ext>
            </a:extLst>
          </a:blip>
          <a:srcRect b="13229"/>
          <a:stretch/>
        </p:blipFill>
        <p:spPr bwMode="auto">
          <a:xfrm>
            <a:off x="10307934" y="0"/>
            <a:ext cx="1884066" cy="198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915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i.kinja-img.com/gawker-media/image/upload/s--aNGdDkGL--/17l6ld8hixwki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86919"/>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Security</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313379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ISO 27001</a:t>
            </a:r>
          </a:p>
          <a:p>
            <a:r>
              <a:rPr lang="en-US" dirty="0" smtClean="0"/>
              <a:t>PCI DSS</a:t>
            </a:r>
          </a:p>
          <a:p>
            <a:r>
              <a:rPr lang="en-US" dirty="0" smtClean="0"/>
              <a:t>DIACAP Level 2</a:t>
            </a:r>
          </a:p>
          <a:p>
            <a:r>
              <a:rPr lang="en-US" dirty="0" smtClean="0"/>
              <a:t>FISMA</a:t>
            </a:r>
          </a:p>
          <a:p>
            <a:r>
              <a:rPr lang="en-US" dirty="0" err="1" smtClean="0"/>
              <a:t>FedRAMP</a:t>
            </a:r>
            <a:endParaRPr lang="en-US" dirty="0" smtClean="0"/>
          </a:p>
          <a:p>
            <a:r>
              <a:rPr lang="en-US" dirty="0" smtClean="0"/>
              <a:t>Government Cloud</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smtClean="0"/>
              <a:t>ISO 27001</a:t>
            </a:r>
          </a:p>
          <a:p>
            <a:r>
              <a:rPr lang="en-US" dirty="0" smtClean="0"/>
              <a:t>PCI DSS</a:t>
            </a:r>
          </a:p>
          <a:p>
            <a:r>
              <a:rPr lang="en-US" dirty="0" smtClean="0"/>
              <a:t>HIPPA</a:t>
            </a:r>
          </a:p>
          <a:p>
            <a:r>
              <a:rPr lang="en-US" dirty="0" smtClean="0"/>
              <a:t>SSAE 16</a:t>
            </a:r>
          </a:p>
          <a:p>
            <a:r>
              <a:rPr lang="en-US" dirty="0" smtClean="0"/>
              <a:t>Cloud Security Alliance</a:t>
            </a:r>
          </a:p>
          <a:p>
            <a:r>
              <a:rPr lang="en-US" dirty="0" err="1" smtClean="0"/>
              <a:t>FedRAMP</a:t>
            </a:r>
            <a:endParaRPr lang="en-US" dirty="0" smtClean="0"/>
          </a:p>
          <a:p>
            <a:r>
              <a:rPr lang="en-US" dirty="0" smtClean="0"/>
              <a:t>CJIS</a:t>
            </a:r>
          </a:p>
          <a:p>
            <a:r>
              <a:rPr lang="en-US" dirty="0" smtClean="0"/>
              <a:t>Azure Government (preview)</a:t>
            </a:r>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59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ISO 27001</a:t>
            </a:r>
            <a:endParaRPr lang="en-US" dirty="0"/>
          </a:p>
        </p:txBody>
      </p:sp>
      <p:sp>
        <p:nvSpPr>
          <p:cNvPr id="6" name="Content Placeholder 5"/>
          <p:cNvSpPr>
            <a:spLocks noGrp="1"/>
          </p:cNvSpPr>
          <p:nvPr>
            <p:ph sz="half" idx="2"/>
          </p:nvPr>
        </p:nvSpPr>
        <p:spPr>
          <a:xfrm>
            <a:off x="839788" y="2505075"/>
            <a:ext cx="10541574" cy="3684588"/>
          </a:xfrm>
        </p:spPr>
        <p:txBody>
          <a:bodyPr/>
          <a:lstStyle/>
          <a:p>
            <a:pPr marL="0" indent="0">
              <a:buNone/>
            </a:pPr>
            <a:r>
              <a:rPr lang="en-US" dirty="0" smtClean="0"/>
              <a:t>A specification for an information security management system (ISMS).  An ISMS is a </a:t>
            </a:r>
            <a:r>
              <a:rPr lang="en-US" b="1" dirty="0" smtClean="0"/>
              <a:t>framework of policies and procedures that includes all legal, physical and technical controls involved in an organization's information risk management processes</a:t>
            </a:r>
            <a:r>
              <a:rPr lang="en-US" dirty="0" smtClean="0"/>
              <a:t>.</a:t>
            </a:r>
            <a:endParaRPr lang="en-US" dirty="0"/>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087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PCI DSS</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Payment Card Industry Data Security Standard is </a:t>
            </a:r>
            <a:r>
              <a:rPr lang="en-US" b="1" dirty="0" smtClean="0"/>
              <a:t>a proprietary information security standard for organizations that handle branded credit cards</a:t>
            </a:r>
            <a:r>
              <a:rPr lang="en-US" dirty="0" smtClean="0"/>
              <a:t> from the major card brands including Visa, Master Card, American Express, Discover, and JCB.  Private label cards, those without a logo from a major card brand are not included in the scope of the PCI DSS.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945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DIACAP Level 2</a:t>
            </a:r>
            <a:endParaRPr lang="en-US" dirty="0"/>
          </a:p>
        </p:txBody>
      </p:sp>
      <p:sp>
        <p:nvSpPr>
          <p:cNvPr id="4" name="Content Placeholder 3"/>
          <p:cNvSpPr>
            <a:spLocks noGrp="1"/>
          </p:cNvSpPr>
          <p:nvPr>
            <p:ph sz="half" idx="2"/>
          </p:nvPr>
        </p:nvSpPr>
        <p:spPr>
          <a:xfrm>
            <a:off x="839788" y="2505075"/>
            <a:ext cx="10580484" cy="3684588"/>
          </a:xfrm>
        </p:spPr>
        <p:txBody>
          <a:bodyPr/>
          <a:lstStyle/>
          <a:p>
            <a:pPr marL="0" indent="0">
              <a:buNone/>
            </a:pPr>
            <a:r>
              <a:rPr lang="en-US" dirty="0" smtClean="0"/>
              <a:t>The </a:t>
            </a:r>
            <a:r>
              <a:rPr lang="en-US" dirty="0" err="1" smtClean="0"/>
              <a:t>DoD</a:t>
            </a:r>
            <a:r>
              <a:rPr lang="en-US" dirty="0" smtClean="0"/>
              <a:t> Information Assurance Certification and Accreditation Process is a United States Department of Defense </a:t>
            </a:r>
            <a:r>
              <a:rPr lang="en-US" b="1" dirty="0" smtClean="0"/>
              <a:t>process that means to ensure that companies and organizations apply risk management to information systems</a:t>
            </a:r>
            <a:r>
              <a:rPr lang="en-US" dirty="0" smtClean="0"/>
              <a:t>.  DIACAP defines a </a:t>
            </a:r>
            <a:r>
              <a:rPr lang="en-US" dirty="0" err="1" smtClean="0"/>
              <a:t>DoD</a:t>
            </a:r>
            <a:r>
              <a:rPr lang="en-US" dirty="0" smtClean="0"/>
              <a:t>-wide formal and standard set of activities, general tasks and a management structure process for the certification and accreditation of a </a:t>
            </a:r>
            <a:r>
              <a:rPr lang="en-US" dirty="0" err="1" smtClean="0"/>
              <a:t>DoD</a:t>
            </a:r>
            <a:r>
              <a:rPr lang="en-US" dirty="0" smtClean="0"/>
              <a:t> IS that maintains the information assurance posture throughout the system’s life cycle.</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37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FISMA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Information Security Management Act (FISMA) is United States legislation that defines a comprehensive </a:t>
            </a:r>
            <a:r>
              <a:rPr lang="en-US" b="1" dirty="0" smtClean="0"/>
              <a:t>framework to protect government information, operations and assets against natural or man-made threats</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670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err="1" smtClean="0"/>
              <a:t>FedRAMP</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Federal Risk and Authorization management program (</a:t>
            </a:r>
            <a:r>
              <a:rPr lang="en-US" dirty="0" err="1" smtClean="0"/>
              <a:t>FedRAMP</a:t>
            </a:r>
            <a:r>
              <a:rPr lang="en-US" dirty="0" smtClean="0"/>
              <a:t>) is </a:t>
            </a:r>
            <a:r>
              <a:rPr lang="en-US" b="1" dirty="0" smtClean="0"/>
              <a:t>a government-wide program that provides a standardized approach to security assessment, authorization, and continuous monitoring</a:t>
            </a:r>
            <a:r>
              <a:rPr lang="en-US" dirty="0" smtClean="0"/>
              <a:t> for cloud products and services.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82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HIPPA</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Health Insurance Portability and Accountability Act sets the </a:t>
            </a:r>
            <a:r>
              <a:rPr lang="en-US" b="1" dirty="0" smtClean="0"/>
              <a:t>standard for protecting sensitive patient data</a:t>
            </a:r>
            <a:r>
              <a:rPr lang="en-US" dirty="0" smtClean="0"/>
              <a:t>.  Any company that deals with protected health information (PHI) must ensure that all the required physical, network, and process security measures are in place and followed.</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696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82" name="Picture 10" descr="http://www.lampsplus.com/images/lampsplus-300x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5208" y="197129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i2.cdn.turner.com/dr/pga/sites/default/files/articles/Callway_Golf_Logo-640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840" y="2522046"/>
            <a:ext cx="2678539" cy="15066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gigaompaidcontent.files.wordpress.com/2012/02/fox-interactive-media-logo-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1084" y="2961072"/>
            <a:ext cx="2423664" cy="15875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abcnewsradioonline.com/storage/news-images/052312_AmericanIdolLogoFox.jpg?__SQUARESPACE_CACHEVERSION=137474240996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0677" y="4784725"/>
            <a:ext cx="2477711" cy="13922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images.vcpost.com/data/images/full/10771/lightsail-education.jpg?w=5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017" y="3909606"/>
            <a:ext cx="2038687" cy="1521408"/>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www.boulderlogic.com/wp-content/themes/boulderlogic2/images/logo-racksp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4293" y="4330808"/>
            <a:ext cx="16668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http://www.baileybanksandbiddle.com/og-content/themes/baileybanksandbiddle.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8530" y="4085018"/>
            <a:ext cx="31432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Globalscap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846" y="5417243"/>
            <a:ext cx="31337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http://upload.wikimedia.org/wikipedia/commons/thumb/c/c8/2_Ranger_Battalion_Shoulder_Sleeve_Insignia.svg/700px-2_Ranger_Battalion_Shoulder_Sleeve_Insignia.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0964" y="5058808"/>
            <a:ext cx="2058308" cy="105561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http://www.clear-measure.com/wp-content/uploads/2014/04/ClearMeasure-white-background-full-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594" y="368844"/>
            <a:ext cx="6992945" cy="17455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24991" y="961557"/>
            <a:ext cx="4314608" cy="707886"/>
          </a:xfrm>
          <a:prstGeom prst="rect">
            <a:avLst/>
          </a:prstGeom>
          <a:noFill/>
        </p:spPr>
        <p:txBody>
          <a:bodyPr wrap="square" rtlCol="0">
            <a:spAutoFit/>
          </a:bodyPr>
          <a:lstStyle/>
          <a:p>
            <a:r>
              <a:rPr lang="en-US" sz="4000" b="1" dirty="0" smtClean="0">
                <a:solidFill>
                  <a:srgbClr val="C00000"/>
                </a:solidFill>
                <a:sym typeface="Wingdings" panose="05000000000000000000" pitchFamily="2" charset="2"/>
              </a:rPr>
              <a:t> We are hiring!!!</a:t>
            </a:r>
            <a:endParaRPr lang="en-US" sz="4000" b="1" dirty="0">
              <a:solidFill>
                <a:srgbClr val="C00000"/>
              </a:solidFill>
            </a:endParaRPr>
          </a:p>
        </p:txBody>
      </p:sp>
      <p:pic>
        <p:nvPicPr>
          <p:cNvPr id="3080" name="Picture 8" descr="http://247wallst.files.wordpress.com/2012/10/dell_logo-svg.png?w=40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1597" y="2672043"/>
            <a:ext cx="1474442" cy="14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028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SSAE 16</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Statement on Standards for Attestation Engagements is a regulation created by the Auditing Standards Board (ASB) of the American Institute of Certified Public Accountants (AICPA) </a:t>
            </a:r>
            <a:r>
              <a:rPr lang="en-US" b="1" dirty="0" smtClean="0"/>
              <a:t>for redefining and updating how service companies report on compliance controls</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23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Cloud Security Alliance</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Cloud Security Alliance (CSA) is a not-for-profit organization with a mission to </a:t>
            </a:r>
            <a:r>
              <a:rPr lang="en-US" b="1" dirty="0" smtClean="0"/>
              <a:t>promote the use of best practices for providing security assurance within Cloud Computing</a:t>
            </a:r>
            <a:r>
              <a:rPr lang="en-US" dirty="0" smtClean="0"/>
              <a:t>, and to provide education on the uses of Cloud Computing to help secure all other forms of computing.  The Cloud Security Alliance is led by a broad coalition of industry practitioners, corporations, associations and other key stakeholders.</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6738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Text Placeholder 2"/>
          <p:cNvSpPr>
            <a:spLocks noGrp="1"/>
          </p:cNvSpPr>
          <p:nvPr>
            <p:ph type="body" idx="1"/>
          </p:nvPr>
        </p:nvSpPr>
        <p:spPr/>
        <p:txBody>
          <a:bodyPr/>
          <a:lstStyle/>
          <a:p>
            <a:r>
              <a:rPr lang="en-US" dirty="0" smtClean="0"/>
              <a:t>CJIS</a:t>
            </a:r>
            <a:endParaRPr lang="en-US" dirty="0"/>
          </a:p>
        </p:txBody>
      </p:sp>
      <p:sp>
        <p:nvSpPr>
          <p:cNvPr id="4" name="Content Placeholder 3"/>
          <p:cNvSpPr>
            <a:spLocks noGrp="1"/>
          </p:cNvSpPr>
          <p:nvPr>
            <p:ph sz="half" idx="2"/>
          </p:nvPr>
        </p:nvSpPr>
        <p:spPr>
          <a:xfrm>
            <a:off x="839788" y="2505075"/>
            <a:ext cx="10638850" cy="3684588"/>
          </a:xfrm>
        </p:spPr>
        <p:txBody>
          <a:bodyPr/>
          <a:lstStyle/>
          <a:p>
            <a:pPr marL="0" indent="0">
              <a:buNone/>
            </a:pPr>
            <a:r>
              <a:rPr lang="en-US" dirty="0" smtClean="0"/>
              <a:t>The Criminal Justice Information Services security policy is to </a:t>
            </a:r>
            <a:r>
              <a:rPr lang="en-US" b="1" dirty="0" smtClean="0"/>
              <a:t>provide appropriate controls to protect the full lifecycle of criminal justice information, whether at rest or in transit</a:t>
            </a:r>
            <a:r>
              <a:rPr lang="en-US" dirty="0" smtClean="0"/>
              <a:t>.</a:t>
            </a:r>
            <a:endParaRPr lang="en-US" dirty="0"/>
          </a:p>
        </p:txBody>
      </p:sp>
      <p:pic>
        <p:nvPicPr>
          <p:cNvPr id="7" name="Picture 2" descr="http://i.kinja-img.com/gawker-media/image/upload/s--aNGdDkGL--/17l6ld8hixwkijpg.jpg"/>
          <p:cNvPicPr>
            <a:picLocks noChangeAspect="1" noChangeArrowheads="1"/>
          </p:cNvPicPr>
          <p:nvPr/>
        </p:nvPicPr>
        <p:blipFill rotWithShape="1">
          <a:blip r:embed="rId2">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32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a:t>
            </a:r>
            <a:endParaRPr lang="en-US" dirty="0"/>
          </a:p>
        </p:txBody>
      </p:sp>
      <p:sp>
        <p:nvSpPr>
          <p:cNvPr id="5" name="Text Placeholder 4"/>
          <p:cNvSpPr>
            <a:spLocks noGrp="1"/>
          </p:cNvSpPr>
          <p:nvPr>
            <p:ph type="body" idx="1"/>
          </p:nvPr>
        </p:nvSpPr>
        <p:spPr/>
        <p:txBody>
          <a:bodyPr/>
          <a:lstStyle/>
          <a:p>
            <a:r>
              <a:rPr lang="en-US" dirty="0" smtClean="0"/>
              <a:t>Government</a:t>
            </a:r>
            <a:endParaRPr lang="en-US" dirty="0"/>
          </a:p>
        </p:txBody>
      </p:sp>
      <p:sp>
        <p:nvSpPr>
          <p:cNvPr id="6" name="Content Placeholder 5"/>
          <p:cNvSpPr>
            <a:spLocks noGrp="1"/>
          </p:cNvSpPr>
          <p:nvPr>
            <p:ph sz="half" idx="2"/>
          </p:nvPr>
        </p:nvSpPr>
        <p:spPr>
          <a:xfrm>
            <a:off x="839788" y="2505075"/>
            <a:ext cx="10794493" cy="3684588"/>
          </a:xfrm>
        </p:spPr>
        <p:txBody>
          <a:bodyPr/>
          <a:lstStyle/>
          <a:p>
            <a:r>
              <a:rPr lang="en-US" dirty="0" smtClean="0"/>
              <a:t>Physical and network isolation from non-U.S. government deployments</a:t>
            </a:r>
          </a:p>
          <a:p>
            <a:r>
              <a:rPr lang="en-US" dirty="0" smtClean="0"/>
              <a:t>Requires specialized personnel screening</a:t>
            </a:r>
            <a:endParaRPr lang="en-US" dirty="0"/>
          </a:p>
        </p:txBody>
      </p:sp>
      <p:pic>
        <p:nvPicPr>
          <p:cNvPr id="9" name="Picture 2" descr="http://i.kinja-img.com/gawker-media/image/upload/s--aNGdDkGL--/17l6ld8hixwkijpg.jpg"/>
          <p:cNvPicPr>
            <a:picLocks noChangeAspect="1" noChangeArrowheads="1"/>
          </p:cNvPicPr>
          <p:nvPr/>
        </p:nvPicPr>
        <p:blipFill rotWithShape="1">
          <a:blip r:embed="rId3">
            <a:extLst>
              <a:ext uri="{28A0092B-C50C-407E-A947-70E740481C1C}">
                <a14:useLocalDpi xmlns:a14="http://schemas.microsoft.com/office/drawing/2010/main" val="0"/>
              </a:ext>
            </a:extLst>
          </a:blip>
          <a:srcRect t="11914" r="11631"/>
          <a:stretch/>
        </p:blipFill>
        <p:spPr bwMode="auto">
          <a:xfrm>
            <a:off x="10158922" y="-19455"/>
            <a:ext cx="2020109" cy="201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7398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http://www.latestwebcrunch.com/wp-content/uploads/2011/10/transfer-files-across-cloud-servi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779" y="3602038"/>
            <a:ext cx="2940441" cy="199296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p:txBody>
          <a:bodyPr/>
          <a:lstStyle/>
          <a:p>
            <a:r>
              <a:rPr lang="en-US" dirty="0" smtClean="0"/>
              <a:t>Operating System &amp; </a:t>
            </a:r>
            <a:br>
              <a:rPr lang="en-US" dirty="0" smtClean="0"/>
            </a:br>
            <a:r>
              <a:rPr lang="en-US" dirty="0" smtClean="0"/>
              <a:t>Data Transfer</a:t>
            </a:r>
            <a:endParaRPr lang="en-US" dirty="0"/>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619436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Languages &amp; Runtime Support</a:t>
            </a:r>
            <a:endParaRPr lang="en-US" dirty="0"/>
          </a:p>
        </p:txBody>
      </p:sp>
      <p:sp>
        <p:nvSpPr>
          <p:cNvPr id="5" name="Subtitle 4"/>
          <p:cNvSpPr>
            <a:spLocks noGrp="1"/>
          </p:cNvSpPr>
          <p:nvPr>
            <p:ph type="subTitle" idx="1"/>
          </p:nvPr>
        </p:nvSpPr>
        <p:spPr/>
        <p:txBody>
          <a:bodyPr/>
          <a:lstStyle/>
          <a:p>
            <a:endParaRPr lang="en-US"/>
          </a:p>
        </p:txBody>
      </p:sp>
      <p:pic>
        <p:nvPicPr>
          <p:cNvPr id="11268"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602038"/>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3707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Development Languages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475793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Languages</a:t>
            </a:r>
            <a:endParaRPr lang="en-US" dirty="0"/>
          </a:p>
        </p:txBody>
      </p:sp>
      <p:sp>
        <p:nvSpPr>
          <p:cNvPr id="5" name="Text Placeholder 4"/>
          <p:cNvSpPr>
            <a:spLocks noGrp="1"/>
          </p:cNvSpPr>
          <p:nvPr>
            <p:ph type="body" idx="1"/>
          </p:nvPr>
        </p:nvSpPr>
        <p:spPr/>
        <p:txBody>
          <a:bodyPr/>
          <a:lstStyle/>
          <a:p>
            <a:r>
              <a:rPr lang="en-US" dirty="0" smtClean="0"/>
              <a:t>AWS</a:t>
            </a:r>
            <a:endParaRPr lang="en-US" dirty="0"/>
          </a:p>
        </p:txBody>
      </p:sp>
      <p:sp>
        <p:nvSpPr>
          <p:cNvPr id="6" name="Content Placeholder 5"/>
          <p:cNvSpPr>
            <a:spLocks noGrp="1"/>
          </p:cNvSpPr>
          <p:nvPr>
            <p:ph sz="half" idx="2"/>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sp>
        <p:nvSpPr>
          <p:cNvPr id="7" name="Text Placeholder 6"/>
          <p:cNvSpPr>
            <a:spLocks noGrp="1"/>
          </p:cNvSpPr>
          <p:nvPr>
            <p:ph type="body" sz="quarter" idx="3"/>
          </p:nvPr>
        </p:nvSpPr>
        <p:spPr/>
        <p:txBody>
          <a:bodyPr/>
          <a:lstStyle/>
          <a:p>
            <a:r>
              <a:rPr lang="en-US" dirty="0" smtClean="0"/>
              <a:t>Azure</a:t>
            </a:r>
            <a:endParaRPr lang="en-US" dirty="0"/>
          </a:p>
        </p:txBody>
      </p:sp>
      <p:sp>
        <p:nvSpPr>
          <p:cNvPr id="8" name="Content Placeholder 7"/>
          <p:cNvSpPr>
            <a:spLocks noGrp="1"/>
          </p:cNvSpPr>
          <p:nvPr>
            <p:ph sz="quarter" idx="4"/>
          </p:nvPr>
        </p:nvSpPr>
        <p:spPr/>
        <p:txBody>
          <a:bodyPr/>
          <a:lstStyle/>
          <a:p>
            <a:r>
              <a:rPr lang="en-US" dirty="0" smtClean="0"/>
              <a:t>Java</a:t>
            </a:r>
          </a:p>
          <a:p>
            <a:r>
              <a:rPr lang="en-US" dirty="0" smtClean="0"/>
              <a:t>Python</a:t>
            </a:r>
          </a:p>
          <a:p>
            <a:r>
              <a:rPr lang="en-US" dirty="0" smtClean="0"/>
              <a:t>Ruby</a:t>
            </a:r>
          </a:p>
          <a:p>
            <a:r>
              <a:rPr lang="en-US" dirty="0" smtClean="0"/>
              <a:t>Node.js</a:t>
            </a:r>
          </a:p>
          <a:p>
            <a:r>
              <a:rPr lang="en-US" dirty="0" err="1" smtClean="0"/>
              <a:t>Php</a:t>
            </a:r>
            <a:endParaRPr lang="en-US" dirty="0" smtClean="0"/>
          </a:p>
          <a:p>
            <a:r>
              <a:rPr lang="en-US" dirty="0" smtClean="0"/>
              <a:t>PowerShell</a:t>
            </a:r>
          </a:p>
          <a:p>
            <a:r>
              <a:rPr lang="en-US" dirty="0" smtClean="0"/>
              <a:t>.NET</a:t>
            </a:r>
            <a:endParaRPr lang="en-US" dirty="0"/>
          </a:p>
        </p:txBody>
      </p:sp>
      <p:pic>
        <p:nvPicPr>
          <p:cNvPr id="9"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474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Languages</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Great documentation</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Deep visual studio integration</a:t>
            </a:r>
          </a:p>
          <a:p>
            <a:r>
              <a:rPr lang="en-US" dirty="0" smtClean="0"/>
              <a:t>Many SDKs available</a:t>
            </a:r>
          </a:p>
          <a:p>
            <a:r>
              <a:rPr lang="en-US" dirty="0" smtClean="0"/>
              <a:t>Command line tooling</a:t>
            </a:r>
          </a:p>
          <a:p>
            <a:r>
              <a:rPr lang="en-US" dirty="0" smtClean="0"/>
              <a:t>REST APIs</a:t>
            </a:r>
          </a:p>
          <a:p>
            <a:r>
              <a:rPr lang="en-US" dirty="0" smtClean="0"/>
              <a:t>Pretty good documentation</a:t>
            </a:r>
            <a:endParaRPr lang="en-US" dirty="0"/>
          </a:p>
        </p:txBody>
      </p:sp>
      <p:pic>
        <p:nvPicPr>
          <p:cNvPr id="7"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804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Runtime Support</a:t>
            </a:r>
            <a:endParaRPr lang="en-US" dirty="0"/>
          </a:p>
        </p:txBody>
      </p:sp>
      <p:sp>
        <p:nvSpPr>
          <p:cNvPr id="8" name="Subtitle 7"/>
          <p:cNvSpPr>
            <a:spLocks noGrp="1"/>
          </p:cNvSpPr>
          <p:nvPr>
            <p:ph type="subTitle" idx="1"/>
          </p:nvPr>
        </p:nvSpPr>
        <p:spPr/>
        <p:txBody>
          <a:bodyPr/>
          <a:lstStyle/>
          <a:p>
            <a:endParaRPr lang="en-US"/>
          </a:p>
        </p:txBody>
      </p:sp>
      <p:pic>
        <p:nvPicPr>
          <p:cNvPr id="9"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0" y="794"/>
            <a:ext cx="2381250" cy="200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6383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332"/>
            <a:ext cx="12192000" cy="6765337"/>
          </a:xfrm>
          <a:prstGeom prst="rect">
            <a:avLst/>
          </a:prstGeom>
        </p:spPr>
      </p:pic>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6893973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Support</a:t>
            </a:r>
            <a:endParaRPr lang="en-US" dirty="0"/>
          </a:p>
        </p:txBody>
      </p:sp>
      <p:sp>
        <p:nvSpPr>
          <p:cNvPr id="3" name="Text Placeholder 2"/>
          <p:cNvSpPr>
            <a:spLocks noGrp="1"/>
          </p:cNvSpPr>
          <p:nvPr>
            <p:ph type="body" idx="1"/>
          </p:nvPr>
        </p:nvSpPr>
        <p:spPr/>
        <p:txBody>
          <a:bodyPr/>
          <a:lstStyle/>
          <a:p>
            <a:r>
              <a:rPr lang="en-US" dirty="0" smtClean="0"/>
              <a:t>AWS</a:t>
            </a:r>
            <a:endParaRPr lang="en-US" dirty="0"/>
          </a:p>
        </p:txBody>
      </p:sp>
      <p:sp>
        <p:nvSpPr>
          <p:cNvPr id="4" name="Content Placeholder 3"/>
          <p:cNvSpPr>
            <a:spLocks noGrp="1"/>
          </p:cNvSpPr>
          <p:nvPr>
            <p:ph sz="half" idx="2"/>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sp>
        <p:nvSpPr>
          <p:cNvPr id="5" name="Text Placeholder 4"/>
          <p:cNvSpPr>
            <a:spLocks noGrp="1"/>
          </p:cNvSpPr>
          <p:nvPr>
            <p:ph type="body" sz="quarter" idx="3"/>
          </p:nvPr>
        </p:nvSpPr>
        <p:spPr/>
        <p:txBody>
          <a:bodyPr/>
          <a:lstStyle/>
          <a:p>
            <a:r>
              <a:rPr lang="en-US" dirty="0" smtClean="0"/>
              <a:t>Amazon</a:t>
            </a:r>
            <a:endParaRPr lang="en-US" dirty="0"/>
          </a:p>
        </p:txBody>
      </p:sp>
      <p:sp>
        <p:nvSpPr>
          <p:cNvPr id="6" name="Content Placeholder 5"/>
          <p:cNvSpPr>
            <a:spLocks noGrp="1"/>
          </p:cNvSpPr>
          <p:nvPr>
            <p:ph sz="quarter" idx="4"/>
          </p:nvPr>
        </p:nvSpPr>
        <p:spPr/>
        <p:txBody>
          <a:bodyPr/>
          <a:lstStyle/>
          <a:p>
            <a:r>
              <a:rPr lang="en-US" dirty="0" smtClean="0"/>
              <a:t>Word Press</a:t>
            </a:r>
          </a:p>
          <a:p>
            <a:r>
              <a:rPr lang="en-US" dirty="0" smtClean="0"/>
              <a:t>Joomla</a:t>
            </a:r>
          </a:p>
          <a:p>
            <a:r>
              <a:rPr lang="en-US" dirty="0" err="1" smtClean="0"/>
              <a:t>Droopal</a:t>
            </a:r>
            <a:endParaRPr lang="en-US" dirty="0" smtClean="0"/>
          </a:p>
          <a:p>
            <a:r>
              <a:rPr lang="en-US" dirty="0" smtClean="0"/>
              <a:t>And many </a:t>
            </a:r>
            <a:r>
              <a:rPr lang="en-US" dirty="0" err="1" smtClean="0"/>
              <a:t>many</a:t>
            </a:r>
            <a:r>
              <a:rPr lang="en-US" dirty="0" smtClean="0"/>
              <a:t> more…</a:t>
            </a:r>
            <a:endParaRPr lang="en-US" dirty="0"/>
          </a:p>
        </p:txBody>
      </p:sp>
      <p:pic>
        <p:nvPicPr>
          <p:cNvPr id="7" name="Picture 4" descr="http://www.aculab.com/wp-content/uploads/2013/08/Programming_languages_colour-e13760629326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8261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11510" y="781050"/>
            <a:ext cx="9010650" cy="6076950"/>
          </a:xfrm>
          <a:prstGeom prst="rect">
            <a:avLst/>
          </a:prstGeom>
        </p:spPr>
      </p:pic>
      <p:sp>
        <p:nvSpPr>
          <p:cNvPr id="7" name="Title 6"/>
          <p:cNvSpPr>
            <a:spLocks noGrp="1"/>
          </p:cNvSpPr>
          <p:nvPr>
            <p:ph type="title"/>
          </p:nvPr>
        </p:nvSpPr>
        <p:spPr/>
        <p:txBody>
          <a:bodyPr/>
          <a:lstStyle/>
          <a:p>
            <a:r>
              <a:rPr lang="en-US" dirty="0" smtClean="0"/>
              <a:t>Runtime Support</a:t>
            </a:r>
            <a:endParaRPr lang="en-US" dirty="0"/>
          </a:p>
        </p:txBody>
      </p:sp>
      <p:pic>
        <p:nvPicPr>
          <p:cNvPr id="10"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90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10" y="841375"/>
            <a:ext cx="9115425" cy="6953250"/>
          </a:xfrm>
          <a:prstGeom prst="rect">
            <a:avLst/>
          </a:prstGeom>
        </p:spPr>
      </p:pic>
      <p:sp>
        <p:nvSpPr>
          <p:cNvPr id="2" name="Title 1"/>
          <p:cNvSpPr>
            <a:spLocks noGrp="1"/>
          </p:cNvSpPr>
          <p:nvPr>
            <p:ph type="title"/>
          </p:nvPr>
        </p:nvSpPr>
        <p:spPr/>
        <p:txBody>
          <a:bodyPr/>
          <a:lstStyle/>
          <a:p>
            <a:r>
              <a:rPr lang="en-US" dirty="0" smtClean="0"/>
              <a:t>Runtime Support</a:t>
            </a:r>
            <a:endParaRPr lang="en-US" dirty="0"/>
          </a:p>
        </p:txBody>
      </p:sp>
      <p:pic>
        <p:nvPicPr>
          <p:cNvPr id="5" name="Picture 4" descr="http://www.aculab.com/wp-content/uploads/2013/08/Programming_languages_colour-e13760629326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226" y="794"/>
            <a:ext cx="2286000" cy="192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647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viewerscommentary.files.wordpress.com/2013/07/office-space-stephen-root-as-milton.png"/>
          <p:cNvPicPr>
            <a:picLocks noChangeAspect="1" noChangeArrowheads="1"/>
          </p:cNvPicPr>
          <p:nvPr/>
        </p:nvPicPr>
        <p:blipFill rotWithShape="1">
          <a:blip r:embed="rId3">
            <a:extLst>
              <a:ext uri="{28A0092B-C50C-407E-A947-70E740481C1C}">
                <a14:useLocalDpi xmlns:a14="http://schemas.microsoft.com/office/drawing/2010/main" val="0"/>
              </a:ext>
            </a:extLst>
          </a:blip>
          <a:srcRect r="1780"/>
          <a:stretch/>
        </p:blipFill>
        <p:spPr bwMode="auto">
          <a:xfrm>
            <a:off x="-232833" y="-141090"/>
            <a:ext cx="12437533" cy="7122914"/>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5" name="Title 4"/>
          <p:cNvSpPr>
            <a:spLocks noGrp="1"/>
          </p:cNvSpPr>
          <p:nvPr>
            <p:ph type="ctrTitle"/>
          </p:nvPr>
        </p:nvSpPr>
        <p:spPr>
          <a:xfrm>
            <a:off x="6835774" y="-21433"/>
            <a:ext cx="5207001" cy="7003257"/>
          </a:xfrm>
          <a:solidFill>
            <a:schemeClr val="tx1">
              <a:alpha val="65000"/>
            </a:schemeClr>
          </a:solidFill>
        </p:spPr>
        <p:txBody>
          <a:bodyPr anchor="ctr"/>
          <a:lstStyle/>
          <a:p>
            <a:r>
              <a:rPr lang="en-US" b="1" dirty="0" smtClean="0">
                <a:solidFill>
                  <a:srgbClr val="D82C23"/>
                </a:solidFill>
              </a:rPr>
              <a:t>Any questions?</a:t>
            </a:r>
            <a:br>
              <a:rPr lang="en-US" b="1" dirty="0" smtClean="0">
                <a:solidFill>
                  <a:srgbClr val="D82C23"/>
                </a:solidFill>
              </a:rPr>
            </a:br>
            <a:endParaRPr lang="en-US" b="1" dirty="0">
              <a:solidFill>
                <a:srgbClr val="D82C23"/>
              </a:solidFill>
            </a:endParaRPr>
          </a:p>
        </p:txBody>
      </p:sp>
      <p:sp>
        <p:nvSpPr>
          <p:cNvPr id="8" name="Rectangle 7"/>
          <p:cNvSpPr/>
          <p:nvPr/>
        </p:nvSpPr>
        <p:spPr>
          <a:xfrm>
            <a:off x="6835774" y="3867150"/>
            <a:ext cx="5207001" cy="17716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5"/>
          <p:cNvSpPr>
            <a:spLocks noGrp="1"/>
          </p:cNvSpPr>
          <p:nvPr>
            <p:ph type="subTitle" idx="1"/>
          </p:nvPr>
        </p:nvSpPr>
        <p:spPr>
          <a:xfrm>
            <a:off x="9712324" y="3867149"/>
            <a:ext cx="2330451" cy="1771649"/>
          </a:xfrm>
          <a:solidFill>
            <a:schemeClr val="tx1">
              <a:alpha val="0"/>
            </a:schemeClr>
          </a:solidFill>
        </p:spPr>
        <p:txBody>
          <a:bodyPr/>
          <a:lstStyle/>
          <a:p>
            <a:pPr algn="l"/>
            <a:r>
              <a:rPr lang="en-US" b="1" dirty="0" smtClean="0">
                <a:solidFill>
                  <a:srgbClr val="0FC69A"/>
                </a:solidFill>
              </a:rPr>
              <a:t>Andrew Siemer</a:t>
            </a:r>
          </a:p>
          <a:p>
            <a:pPr algn="l"/>
            <a:r>
              <a:rPr lang="en-US" dirty="0" smtClean="0">
                <a:solidFill>
                  <a:srgbClr val="0FC69A"/>
                </a:solidFill>
              </a:rPr>
              <a:t>Clear Measure</a:t>
            </a:r>
          </a:p>
          <a:p>
            <a:pPr algn="l"/>
            <a:r>
              <a:rPr lang="en-US" dirty="0" smtClean="0">
                <a:solidFill>
                  <a:srgbClr val="0FC69A"/>
                </a:solidFill>
              </a:rPr>
              <a:t>@asiemer</a:t>
            </a:r>
            <a:endParaRPr lang="en-US" dirty="0">
              <a:solidFill>
                <a:srgbClr val="0FC69A"/>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174" y="3867150"/>
            <a:ext cx="2714625" cy="1771650"/>
          </a:xfrm>
          <a:prstGeom prst="rect">
            <a:avLst/>
          </a:prstGeom>
        </p:spPr>
      </p:pic>
    </p:spTree>
    <p:extLst>
      <p:ext uri="{BB962C8B-B14F-4D97-AF65-F5344CB8AC3E}">
        <p14:creationId xmlns:p14="http://schemas.microsoft.com/office/powerpoint/2010/main" val="4145378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lnSpcReduction="10000"/>
          </a:bodyPr>
          <a:lstStyle/>
          <a:p>
            <a:r>
              <a:rPr lang="en-US" dirty="0" smtClean="0"/>
              <a:t>Deployment</a:t>
            </a:r>
            <a:r>
              <a:rPr lang="en-US" dirty="0"/>
              <a:t>, Management and </a:t>
            </a:r>
            <a:r>
              <a:rPr lang="en-US" dirty="0" smtClean="0"/>
              <a:t>Automation</a:t>
            </a:r>
          </a:p>
          <a:p>
            <a:r>
              <a:rPr lang="en-US" dirty="0" smtClean="0"/>
              <a:t>Compute</a:t>
            </a:r>
          </a:p>
          <a:p>
            <a:r>
              <a:rPr lang="en-US" dirty="0" smtClean="0"/>
              <a:t>Storage</a:t>
            </a:r>
          </a:p>
          <a:p>
            <a:r>
              <a:rPr lang="en-US" dirty="0" smtClean="0"/>
              <a:t>Messaging</a:t>
            </a:r>
          </a:p>
          <a:p>
            <a:r>
              <a:rPr lang="en-US" dirty="0" smtClean="0"/>
              <a:t>Email</a:t>
            </a:r>
          </a:p>
          <a:p>
            <a:r>
              <a:rPr lang="en-US" dirty="0" smtClean="0"/>
              <a:t>Networking</a:t>
            </a:r>
          </a:p>
          <a:p>
            <a:r>
              <a:rPr lang="en-US" dirty="0" smtClean="0"/>
              <a:t>Security</a:t>
            </a:r>
          </a:p>
          <a:p>
            <a:r>
              <a:rPr lang="en-US" dirty="0" smtClean="0"/>
              <a:t>Operating </a:t>
            </a:r>
            <a:r>
              <a:rPr lang="en-US" dirty="0"/>
              <a:t>System &amp; Data </a:t>
            </a:r>
            <a:r>
              <a:rPr lang="en-US" dirty="0" smtClean="0"/>
              <a:t>Transfer</a:t>
            </a:r>
          </a:p>
          <a:p>
            <a:r>
              <a:rPr lang="en-US" dirty="0" smtClean="0"/>
              <a:t>Development </a:t>
            </a:r>
            <a:r>
              <a:rPr lang="en-US" dirty="0"/>
              <a:t>Languages and Runtime Support </a:t>
            </a:r>
          </a:p>
          <a:p>
            <a:endParaRPr lang="en-US" dirty="0"/>
          </a:p>
        </p:txBody>
      </p:sp>
    </p:spTree>
    <p:extLst>
      <p:ext uri="{BB962C8B-B14F-4D97-AF65-F5344CB8AC3E}">
        <p14:creationId xmlns:p14="http://schemas.microsoft.com/office/powerpoint/2010/main" val="3611025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“cloud”?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7307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6375" y="1194518"/>
            <a:ext cx="9239250" cy="5663482"/>
          </a:xfrm>
          <a:prstGeom prst="rect">
            <a:avLst/>
          </a:prstGeom>
        </p:spPr>
      </p:pic>
      <p:sp>
        <p:nvSpPr>
          <p:cNvPr id="2" name="Title 1"/>
          <p:cNvSpPr>
            <a:spLocks noGrp="1"/>
          </p:cNvSpPr>
          <p:nvPr>
            <p:ph type="title"/>
          </p:nvPr>
        </p:nvSpPr>
        <p:spPr/>
        <p:txBody>
          <a:bodyPr/>
          <a:lstStyle/>
          <a:p>
            <a:r>
              <a:rPr lang="en-US" dirty="0" smtClean="0"/>
              <a:t>Types of clouds</a:t>
            </a:r>
            <a:endParaRPr lang="en-US" dirty="0"/>
          </a:p>
        </p:txBody>
      </p:sp>
    </p:spTree>
    <p:extLst>
      <p:ext uri="{BB962C8B-B14F-4D97-AF65-F5344CB8AC3E}">
        <p14:creationId xmlns:p14="http://schemas.microsoft.com/office/powerpoint/2010/main" val="3945424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062" y="742951"/>
            <a:ext cx="11934825" cy="6086475"/>
          </a:xfrm>
          <a:prstGeom prst="rect">
            <a:avLst/>
          </a:prstGeom>
        </p:spPr>
      </p:pic>
      <p:sp>
        <p:nvSpPr>
          <p:cNvPr id="2" name="Title 1"/>
          <p:cNvSpPr>
            <a:spLocks noGrp="1"/>
          </p:cNvSpPr>
          <p:nvPr>
            <p:ph type="title"/>
          </p:nvPr>
        </p:nvSpPr>
        <p:spPr/>
        <p:txBody>
          <a:bodyPr/>
          <a:lstStyle/>
          <a:p>
            <a:r>
              <a:rPr lang="en-US" dirty="0" smtClean="0"/>
              <a:t>Types of clouds: Private</a:t>
            </a:r>
            <a:endParaRPr lang="en-US" dirty="0"/>
          </a:p>
        </p:txBody>
      </p:sp>
      <p:sp>
        <p:nvSpPr>
          <p:cNvPr id="5" name="Rectangle 4"/>
          <p:cNvSpPr/>
          <p:nvPr/>
        </p:nvSpPr>
        <p:spPr>
          <a:xfrm>
            <a:off x="4733925" y="2181225"/>
            <a:ext cx="7172325" cy="4514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7966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1540</Words>
  <Application>Microsoft Office PowerPoint</Application>
  <PresentationFormat>Widescreen</PresentationFormat>
  <Paragraphs>314</Paragraphs>
  <Slides>53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Wingdings</vt:lpstr>
      <vt:lpstr>Office Theme</vt:lpstr>
      <vt:lpstr>A Tale of Two Clouds</vt:lpstr>
      <vt:lpstr>Andrew Siemer</vt:lpstr>
      <vt:lpstr>PowerPoint Presentation</vt:lpstr>
      <vt:lpstr>PowerPoint Presentation</vt:lpstr>
      <vt:lpstr>Introduction</vt:lpstr>
      <vt:lpstr>Introduction</vt:lpstr>
      <vt:lpstr>What is a “cloud”?</vt:lpstr>
      <vt:lpstr>Types of clouds</vt:lpstr>
      <vt:lpstr>Types of clouds: Private</vt:lpstr>
      <vt:lpstr>Types of clouds: Private</vt:lpstr>
      <vt:lpstr>Types of clouds: Infrastructure</vt:lpstr>
      <vt:lpstr>Types of clouds: Platform</vt:lpstr>
      <vt:lpstr>Types of clouds: Platform on prem</vt:lpstr>
      <vt:lpstr>How does Azure and AWS fit?</vt:lpstr>
      <vt:lpstr>Compute</vt:lpstr>
      <vt:lpstr>Deployment, Management, Automation</vt:lpstr>
      <vt:lpstr>Storage</vt:lpstr>
      <vt:lpstr>Storage</vt:lpstr>
      <vt:lpstr>Storage</vt:lpstr>
      <vt:lpstr>Storage</vt:lpstr>
      <vt:lpstr>Storage</vt:lpstr>
      <vt:lpstr>Storage</vt:lpstr>
      <vt:lpstr>Messaging</vt:lpstr>
      <vt:lpstr>Messaging</vt:lpstr>
      <vt:lpstr>Networking</vt:lpstr>
      <vt:lpstr>Cloud Infrastructure</vt:lpstr>
      <vt:lpstr>On-prem Infrastructure</vt:lpstr>
      <vt:lpstr>Locations</vt:lpstr>
      <vt:lpstr>Email</vt:lpstr>
      <vt:lpstr>Email</vt:lpstr>
      <vt:lpstr>Email</vt:lpstr>
      <vt:lpstr>Security</vt:lpstr>
      <vt:lpstr>Security</vt:lpstr>
      <vt:lpstr>Security</vt:lpstr>
      <vt:lpstr>Security</vt:lpstr>
      <vt:lpstr>Security</vt:lpstr>
      <vt:lpstr>Security</vt:lpstr>
      <vt:lpstr>Security</vt:lpstr>
      <vt:lpstr>Security</vt:lpstr>
      <vt:lpstr>Security</vt:lpstr>
      <vt:lpstr>Security</vt:lpstr>
      <vt:lpstr>Security</vt:lpstr>
      <vt:lpstr>Security</vt:lpstr>
      <vt:lpstr>Operating System &amp;  Data Transfer</vt:lpstr>
      <vt:lpstr>Development Languages &amp; Runtime Support</vt:lpstr>
      <vt:lpstr>Development Languages</vt:lpstr>
      <vt:lpstr>Languages</vt:lpstr>
      <vt:lpstr>Languages</vt:lpstr>
      <vt:lpstr>Runtime Support</vt:lpstr>
      <vt:lpstr>Runtime Support</vt:lpstr>
      <vt:lpstr>Runtime Support</vt:lpstr>
      <vt:lpstr>Runtime Support</vt:lpstr>
      <vt:lpstr>Any questions?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Siemer</dc:creator>
  <cp:lastModifiedBy>Andrew Siemer</cp:lastModifiedBy>
  <cp:revision>101</cp:revision>
  <dcterms:created xsi:type="dcterms:W3CDTF">2014-10-14T13:48:54Z</dcterms:created>
  <dcterms:modified xsi:type="dcterms:W3CDTF">2014-10-15T04:29:50Z</dcterms:modified>
</cp:coreProperties>
</file>